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2" r:id="rId2"/>
    <p:sldId id="258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552" autoAdjust="0"/>
  </p:normalViewPr>
  <p:slideViewPr>
    <p:cSldViewPr>
      <p:cViewPr>
        <p:scale>
          <a:sx n="66" d="100"/>
          <a:sy n="66" d="100"/>
        </p:scale>
        <p:origin x="-1306" y="-38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41D9E-EC1F-4368-8C19-FCC839591181}" type="datetimeFigureOut">
              <a:rPr lang="en-AU" smtClean="0"/>
              <a:pPr/>
              <a:t>7/03/2017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3D094-9C2E-4742-BABC-264A94A74411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9254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1</a:t>
            </a:fld>
            <a:endParaRPr lang="en-A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2</a:t>
            </a:fld>
            <a:endParaRPr lang="en-A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3</a:t>
            </a:fld>
            <a:endParaRPr lang="en-A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4</a:t>
            </a:fld>
            <a:endParaRPr lang="en-A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5</a:t>
            </a:fld>
            <a:endParaRPr lang="en-A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6</a:t>
            </a:fld>
            <a:endParaRPr lang="en-A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7</a:t>
            </a:fld>
            <a:endParaRPr lang="en-A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8</a:t>
            </a:fld>
            <a:endParaRPr lang="en-A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9</a:t>
            </a:fld>
            <a:endParaRPr lang="en-A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10</a:t>
            </a:fld>
            <a:endParaRPr lang="en-A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11</a:t>
            </a:fld>
            <a:endParaRPr lang="en-A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3D094-9C2E-4742-BABC-264A94A74411}" type="slidenum">
              <a:rPr lang="en-AU" smtClean="0"/>
              <a:pPr/>
              <a:t>12</a:t>
            </a:fld>
            <a:endParaRPr lang="en-A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M.J. Cleary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Research and Teaching in Combustion, Energy and Environment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520" y="6381328"/>
            <a:ext cx="9361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M.J. Cleary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47664" y="6381328"/>
            <a:ext cx="6120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70C0"/>
                </a:solidFill>
              </a:defRPr>
            </a:lvl1pPr>
          </a:lstStyle>
          <a:p>
            <a:r>
              <a:rPr lang="en-AU" dirty="0" smtClean="0"/>
              <a:t>Research and Teaching in Combustion, Energy and Environment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8344" y="6381328"/>
            <a:ext cx="1234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70C0"/>
                </a:solidFill>
              </a:defRPr>
            </a:lvl1pPr>
          </a:lstStyle>
          <a:p>
            <a:r>
              <a:rPr lang="en-AU" dirty="0" err="1" smtClean="0"/>
              <a:t>Usyd</a:t>
            </a:r>
            <a:endParaRPr lang="en-AU" dirty="0" smtClean="0"/>
          </a:p>
          <a:p>
            <a:r>
              <a:rPr lang="en-AU" dirty="0" smtClean="0"/>
              <a:t>9</a:t>
            </a:r>
            <a:r>
              <a:rPr lang="en-AU" baseline="30000" dirty="0" smtClean="0"/>
              <a:t>th</a:t>
            </a:r>
            <a:r>
              <a:rPr lang="en-AU" dirty="0" smtClean="0"/>
              <a:t>  March 2011</a:t>
            </a:r>
            <a:endParaRPr lang="en-AU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0872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980728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Journal_ranking#Measur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1196752"/>
            <a:ext cx="839922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Technical Paper Writing</a:t>
            </a:r>
          </a:p>
          <a:p>
            <a:pPr algn="ctr"/>
            <a:endParaRPr lang="en-US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How to Write an </a:t>
            </a:r>
            <a:r>
              <a:rPr lang="en-US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Impactful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Journal Paper</a:t>
            </a:r>
          </a:p>
          <a:p>
            <a:pPr algn="ctr"/>
            <a:endParaRPr lang="en-US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AU" sz="32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AU" dirty="0" smtClean="0">
                <a:latin typeface="Arial" pitchFamily="34" charset="0"/>
                <a:cs typeface="Arial" pitchFamily="34" charset="0"/>
              </a:rPr>
              <a:t>Matthew Cleary</a:t>
            </a:r>
          </a:p>
          <a:p>
            <a:pPr algn="ctr"/>
            <a:endParaRPr lang="en-AU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AU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AU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AU" sz="1400" dirty="0" smtClean="0">
                <a:latin typeface="Arial" pitchFamily="34" charset="0"/>
                <a:cs typeface="Arial" pitchFamily="34" charset="0"/>
              </a:rPr>
              <a:t>The University of Sydney</a:t>
            </a:r>
          </a:p>
          <a:p>
            <a:pPr algn="ctr"/>
            <a:r>
              <a:rPr lang="en-AU" sz="1400" dirty="0" smtClean="0">
                <a:latin typeface="Arial" pitchFamily="34" charset="0"/>
                <a:cs typeface="Arial" pitchFamily="34" charset="0"/>
              </a:rPr>
              <a:t>School of Aerospace, Mechanical and Mechatronic Engineering</a:t>
            </a:r>
          </a:p>
          <a:p>
            <a:pPr algn="ctr"/>
            <a:endParaRPr lang="en-AU" sz="14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AU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AU" sz="1400" dirty="0" smtClean="0">
                <a:latin typeface="Arial" pitchFamily="34" charset="0"/>
                <a:cs typeface="Arial" pitchFamily="34" charset="0"/>
              </a:rPr>
              <a:t>March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Outline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179512" y="1196752"/>
            <a:ext cx="871296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AU" sz="2000" noProof="0" dirty="0" smtClean="0">
                <a:latin typeface="Arial" pitchFamily="34" charset="0"/>
                <a:cs typeface="Arial" pitchFamily="34" charset="0"/>
              </a:rPr>
              <a:t>Selecting a journal</a:t>
            </a:r>
            <a:endParaRPr lang="en-AU" sz="2000" dirty="0"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AU" sz="2000" dirty="0" smtClean="0">
                <a:latin typeface="Arial" pitchFamily="34" charset="0"/>
                <a:cs typeface="Arial" pitchFamily="34" charset="0"/>
              </a:rPr>
              <a:t>Title of the paper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AU" sz="2000" dirty="0" smtClean="0">
                <a:latin typeface="Arial" pitchFamily="34" charset="0"/>
                <a:cs typeface="Arial" pitchFamily="34" charset="0"/>
              </a:rPr>
              <a:t>Structure of the paper</a:t>
            </a:r>
            <a:endParaRPr lang="en-AU" sz="20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ts val="3000"/>
              </a:spcBef>
              <a:buFont typeface="Arial" pitchFamily="34" charset="0"/>
              <a:buAutoNum type="arabicPeriod"/>
              <a:defRPr/>
            </a:pPr>
            <a:r>
              <a:rPr lang="en-AU" sz="2000" noProof="0" dirty="0" smtClean="0">
                <a:latin typeface="Arial" pitchFamily="34" charset="0"/>
                <a:cs typeface="Arial" pitchFamily="34" charset="0"/>
              </a:rPr>
              <a:t>Figures</a:t>
            </a:r>
            <a:endParaRPr kumimoji="0" lang="en-AU" sz="20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>
                <a:tab pos="5743575" algn="l"/>
              </a:tabLst>
              <a:defRPr/>
            </a:pPr>
            <a:r>
              <a:rPr lang="en-AU" sz="2000" baseline="0" dirty="0" smtClean="0">
                <a:latin typeface="Arial" pitchFamily="34" charset="0"/>
                <a:cs typeface="Arial" pitchFamily="34" charset="0"/>
              </a:rPr>
              <a:t>Writing style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>
                <a:tab pos="5743575" algn="l"/>
              </a:tabLst>
              <a:defRPr/>
            </a:pPr>
            <a:r>
              <a:rPr lang="en-AU" sz="2000" dirty="0" smtClean="0">
                <a:latin typeface="Arial" pitchFamily="34" charset="0"/>
                <a:cs typeface="Arial" pitchFamily="34" charset="0"/>
              </a:rPr>
              <a:t>Internal and external peer review</a:t>
            </a:r>
            <a:endParaRPr lang="en-AU" sz="2000" baseline="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064" y="1124865"/>
            <a:ext cx="8856984" cy="8371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Golden Rule - quality rather than quantity.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How do we know the quality of a journal?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2788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others tell us.</a:t>
            </a:r>
          </a:p>
          <a:p>
            <a:pPr marL="712788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Prestige.</a:t>
            </a:r>
          </a:p>
          <a:p>
            <a:pPr marL="712788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Indices and rankings.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Journal metrics: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en.wikipedia.org/wiki/Journal_ranking#Measures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Let’s look at impact factor (IF),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Eigenfactor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score,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SCImago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Journal Rank (SJR), Journal cited half-life, Journal Citation Reports (JCR), ARWU.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Selecting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Journal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179512" y="1052736"/>
            <a:ext cx="871296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57400" marR="0" lvl="0" indent="-2057400" defTabSz="91440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417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150064" y="1124865"/>
                <a:ext cx="8856984" cy="54152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Impact Factor (IF)</a:t>
                </a:r>
              </a:p>
              <a:p>
                <a:endParaRPr lang="en-US" sz="24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625475" indent="-625475"/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	The yearly average number of citations to </a:t>
                </a:r>
                <a:r>
                  <a:rPr lang="en-US" sz="24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recent</a:t>
                </a:r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articles in a journal.</a:t>
                </a:r>
              </a:p>
              <a:p>
                <a:pPr marL="625475" indent="-625475"/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625475" indent="-625475"/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Arial" panose="020B0604020202020204" pitchFamily="34" charset="0"/>
                          </a:rPr>
                          <m:t>𝐼𝐹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Arial" panose="020B0604020202020204" pitchFamily="34" charset="0"/>
                          </a:rPr>
                          <m:t>2015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cs typeface="Arial" panose="020B0604020202020204" pitchFamily="34" charset="0"/>
                              </a:rPr>
                              <m:t>𝐶𝑖𝑡𝑎𝑡𝑖𝑜𝑛𝑠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2014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cs typeface="Arial" panose="020B0604020202020204" pitchFamily="34" charset="0"/>
                              </a:rPr>
                              <m:t>𝐶𝑖𝑡𝑎𝑡𝑖𝑜𝑛𝑠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cs typeface="Arial" panose="020B0604020202020204" pitchFamily="34" charset="0"/>
                              </a:rPr>
                              <m:t>201</m:t>
                            </m:r>
                            <m:r>
                              <a:rPr lang="en-US" sz="2400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𝑃𝑢𝑏𝑙𝑖𝑐𝑎</m:t>
                            </m:r>
                            <m:r>
                              <a:rPr lang="en-US" sz="2400" i="1">
                                <a:latin typeface="Cambria Math"/>
                                <a:cs typeface="Arial" panose="020B0604020202020204" pitchFamily="34" charset="0"/>
                              </a:rPr>
                              <m:t>𝑡𝑖𝑜𝑛𝑠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cs typeface="Arial" panose="020B0604020202020204" pitchFamily="34" charset="0"/>
                              </a:rPr>
                              <m:t>201</m:t>
                            </m:r>
                            <m:r>
                              <a:rPr lang="en-US" sz="2400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𝑃𝑢𝑏𝑙𝑖𝑐</m:t>
                            </m:r>
                            <m:r>
                              <a:rPr lang="en-US" sz="2400" i="1">
                                <a:latin typeface="Cambria Math"/>
                                <a:cs typeface="Arial" panose="020B0604020202020204" pitchFamily="34" charset="0"/>
                              </a:rPr>
                              <m:t>𝑎𝑡𝑖𝑜𝑛𝑠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cs typeface="Arial" panose="020B0604020202020204" pitchFamily="34" charset="0"/>
                              </a:rPr>
                              <m:t>201</m:t>
                            </m:r>
                            <m:r>
                              <a:rPr lang="en-US" sz="2400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625475" indent="-625475"/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625475" indent="-625475"/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	Nature (38.138), J. Fluid Mech. (2.514), Compos. Sci. Technol. (3.897).</a:t>
                </a:r>
              </a:p>
              <a:p>
                <a:pPr marL="625475" indent="-625475"/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625475" indent="-625475"/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	Five year impact factor is also popular.</a:t>
                </a:r>
              </a:p>
              <a:p>
                <a:pPr marL="625475" indent="-625475"/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625475" indent="-625475"/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	Field specific, average measure, inflated by review articles.</a:t>
                </a:r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64" y="1124865"/>
                <a:ext cx="8856984" cy="5415265"/>
              </a:xfrm>
              <a:prstGeom prst="rect">
                <a:avLst/>
              </a:prstGeom>
              <a:blipFill rotWithShape="1">
                <a:blip r:embed="rId3"/>
                <a:stretch>
                  <a:fillRect l="-1101" t="-788" r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Selecting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Journal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179512" y="1052736"/>
            <a:ext cx="871296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57400" marR="0" lvl="0" indent="-2057400" defTabSz="91440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622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064" y="1124865"/>
            <a:ext cx="885698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Eigenfactor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Score</a:t>
            </a:r>
          </a:p>
          <a:p>
            <a:pPr marL="625475" indent="-625475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Similar to IF, but incoming citations are weighted according to the quality of the citing journal.</a:t>
            </a:r>
          </a:p>
          <a:p>
            <a:pPr marL="625475" indent="-625475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Nature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(1.44256),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J. Fluid Mech.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(0.05256),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Compos. Sci. Technol.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(0.02303).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SCImago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Journal Rank (SJR)</a:t>
            </a:r>
          </a:p>
          <a:p>
            <a:pPr marL="625475" indent="-625475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 extension of the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Eigenfactor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score. Iterative procedure where prestige of journals is determined until a steady-state is reached.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Nature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(21.936),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J. Fluid Mech.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(1.45),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Compos. Sci. Technol.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(1.512).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Selecting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Journal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483768" y="997756"/>
            <a:ext cx="871296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57400" marR="0" lvl="0" indent="-2057400" defTabSz="91440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564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064" y="1124865"/>
            <a:ext cx="88569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Journal Cited Half-Life</a:t>
            </a:r>
          </a:p>
          <a:p>
            <a:pPr marL="625475" indent="-625475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The median age of the articles that were cited in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year.</a:t>
            </a:r>
          </a:p>
          <a:p>
            <a:pPr marL="625475" indent="-625475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Half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journal’s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cited articles were published more recently than the cited half-life.	</a:t>
            </a:r>
          </a:p>
          <a:p>
            <a:pPr marL="625475" indent="-625475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Nature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(&gt; 10 years),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J. Fluid Mech.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(&gt; 10 years),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Compos. Sci. Technol.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(8.3 years).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Lower or higher value does not, in itself, indicate quality but it gives you an indication of its purpose (e.g. rapid communication of new ideas versus deep research)</a:t>
            </a:r>
          </a:p>
          <a:p>
            <a:pPr marL="625475" indent="-625475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Selecting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Journal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483768" y="997756"/>
            <a:ext cx="871296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57400" marR="0" lvl="0" indent="-2057400" defTabSz="91440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743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064" y="1124865"/>
            <a:ext cx="88569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How do we get all this data?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Journal Citation Reports</a:t>
            </a:r>
          </a:p>
          <a:p>
            <a:pPr marL="625475" indent="-625475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Most of the metrics mentioned above (plus a number of others) are available on the Journal Citation Reports. A yearly report.</a:t>
            </a:r>
          </a:p>
          <a:p>
            <a:pPr marL="625475" indent="-625475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Available by through the library (institutional subscription).</a:t>
            </a:r>
          </a:p>
          <a:p>
            <a:pPr marL="625475" indent="-625475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Academic Ranking of World Universities (ARWU)</a:t>
            </a:r>
          </a:p>
          <a:p>
            <a:pPr marL="625475" indent="-625475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Previously Shanghai Ranking. Established 2003.</a:t>
            </a:r>
          </a:p>
          <a:p>
            <a:pPr marL="625475" indent="-625475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indent="-625475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Rankings in each field (e.g. ENG or SCI) based on number of journal papers in the ISI Top 20%.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Google search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USyd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journal finder.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Selecting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Journal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483768" y="997756"/>
            <a:ext cx="871296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57400" marR="0" lvl="0" indent="-2057400" defTabSz="91440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61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064" y="1124865"/>
            <a:ext cx="885698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How do you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search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literature? (Consider whether you have different strategies for familiar and unfamiliar topics.)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Think about the topic on which you might write your next journal paper. Can you come up with a title for it? Share it with your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neighbour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Title of the Paper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483768" y="997756"/>
            <a:ext cx="871296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57400" marR="0" lvl="0" indent="-2057400" defTabSz="91440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930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064" y="1124865"/>
            <a:ext cx="885698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Think about a few of the papers you have read recently.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How many times did you have to read them before you understood them?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 you understand them now? What was the obstacle before?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Could the authors have made it easier to understand?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Think again about your next journal paper. Write down the section and, maybe, subsection headings. Think about it from the perspective of a time-poor reader. Share it with your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neighbour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Structure of the Paper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483768" y="997756"/>
            <a:ext cx="871296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57400" marR="0" lvl="0" indent="-2057400" defTabSz="91440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128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064" y="1124865"/>
            <a:ext cx="885698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Think about the last time you searched the literature.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After the title, what do you look for next before deciding whether to invest the effort into reading it in full?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Were the figures helpful by themselves? How could they have been improved.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Think again about your next journal paper. Sketch Figure 1 from that paper. Include a legend and a caption. Share it with your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neighbour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lang="en-US" sz="440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Figures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483768" y="997756"/>
            <a:ext cx="871296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57400" marR="0" lvl="0" indent="-2057400" defTabSz="91440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762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064" y="1124865"/>
            <a:ext cx="8856984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There are different writing styles, each can be useful and each can cause problems:</a:t>
            </a:r>
          </a:p>
          <a:p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2788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verbose (informative, boring)</a:t>
            </a:r>
          </a:p>
          <a:p>
            <a:pPr marL="712788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terse (quick read, missing pieces)</a:t>
            </a:r>
          </a:p>
          <a:p>
            <a:pPr marL="712788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helpful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(good reference, lacks impact)</a:t>
            </a:r>
          </a:p>
          <a:p>
            <a:pPr marL="712788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erudite (convincing, arrogant)</a:t>
            </a:r>
          </a:p>
          <a:p>
            <a:pPr marL="712788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Which one is most appropriate? For that paper?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Consult your co-authors. Discuss it with your supervisor.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5. </a:t>
            </a:r>
            <a:r>
              <a:rPr lang="en-US" sz="440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Writing Style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483768" y="997756"/>
            <a:ext cx="871296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57400" marR="0" lvl="0" indent="-2057400" defTabSz="91440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72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064" y="1124865"/>
            <a:ext cx="885698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Golden Rule – do not take criticism personally.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Internal peer review (more correctly called collaboration):</a:t>
            </a:r>
          </a:p>
          <a:p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2788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Discuss journal selection, title, structure, figures, style with your co-authors before doing all the writing.</a:t>
            </a:r>
          </a:p>
          <a:p>
            <a:pPr marL="712788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Give your co-authors (especially busy ones) a draft that is already in </a:t>
            </a: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good shape.</a:t>
            </a:r>
          </a:p>
          <a:p>
            <a:pPr marL="712788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It is better to be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critcised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internally than have a paper rejected by external reviewers.</a:t>
            </a:r>
          </a:p>
          <a:p>
            <a:pPr marL="369888">
              <a:spcAft>
                <a:spcPts val="600"/>
              </a:spcAft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External peer review: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Take your time. Be polite.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Who will read your responses? The editor only, or the reviewer and the editor?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1520" y="6381328"/>
            <a:ext cx="1152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rgbClr val="0070C0"/>
                </a:solidFill>
              </a:defRPr>
            </a:lvl1pPr>
          </a:lstStyle>
          <a:p>
            <a:r>
              <a:rPr lang="en-US" sz="1400" smtClean="0"/>
              <a:t>M.J. Cleary</a:t>
            </a:r>
            <a:endParaRPr lang="en-AU" sz="14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79512" y="116632"/>
            <a:ext cx="851763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6. </a:t>
            </a:r>
            <a:r>
              <a:rPr lang="en-US" sz="440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Internal &amp; External Peer Review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483768" y="997756"/>
            <a:ext cx="871296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57400" marR="0" lvl="0" indent="-2057400" defTabSz="91440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6DB5C-0A5C-43E6-B919-364BBA83FB0C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350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7903</TotalTime>
  <Words>616</Words>
  <Application>Microsoft Office PowerPoint</Application>
  <PresentationFormat>On-screen Show (4:3)</PresentationFormat>
  <Paragraphs>176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Queensland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ITEE</dc:creator>
  <cp:lastModifiedBy>Administrator</cp:lastModifiedBy>
  <cp:revision>663</cp:revision>
  <dcterms:created xsi:type="dcterms:W3CDTF">2011-02-27T02:00:51Z</dcterms:created>
  <dcterms:modified xsi:type="dcterms:W3CDTF">2017-03-07T00:02:32Z</dcterms:modified>
</cp:coreProperties>
</file>