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315" r:id="rId6"/>
    <p:sldId id="324" r:id="rId7"/>
    <p:sldId id="260" r:id="rId8"/>
    <p:sldId id="289" r:id="rId9"/>
    <p:sldId id="290" r:id="rId10"/>
    <p:sldId id="274" r:id="rId11"/>
    <p:sldId id="325" r:id="rId12"/>
    <p:sldId id="326" r:id="rId13"/>
    <p:sldId id="275" r:id="rId14"/>
    <p:sldId id="307" r:id="rId15"/>
    <p:sldId id="328" r:id="rId16"/>
    <p:sldId id="327" r:id="rId17"/>
    <p:sldId id="308" r:id="rId18"/>
    <p:sldId id="317" r:id="rId19"/>
    <p:sldId id="303" r:id="rId20"/>
    <p:sldId id="305" r:id="rId21"/>
    <p:sldId id="309" r:id="rId22"/>
    <p:sldId id="304" r:id="rId23"/>
    <p:sldId id="261" r:id="rId24"/>
    <p:sldId id="291" r:id="rId25"/>
    <p:sldId id="298" r:id="rId26"/>
    <p:sldId id="310" r:id="rId27"/>
    <p:sldId id="300" r:id="rId28"/>
    <p:sldId id="263" r:id="rId29"/>
    <p:sldId id="264" r:id="rId30"/>
    <p:sldId id="321" r:id="rId31"/>
    <p:sldId id="265" r:id="rId32"/>
    <p:sldId id="323" r:id="rId33"/>
    <p:sldId id="322" r:id="rId34"/>
    <p:sldId id="296" r:id="rId35"/>
    <p:sldId id="297" r:id="rId36"/>
    <p:sldId id="266" r:id="rId37"/>
    <p:sldId id="299" r:id="rId38"/>
    <p:sldId id="292" r:id="rId39"/>
    <p:sldId id="267" r:id="rId40"/>
    <p:sldId id="268" r:id="rId41"/>
    <p:sldId id="276" r:id="rId42"/>
    <p:sldId id="293" r:id="rId43"/>
    <p:sldId id="314" r:id="rId44"/>
    <p:sldId id="318" r:id="rId45"/>
    <p:sldId id="306" r:id="rId46"/>
    <p:sldId id="312" r:id="rId47"/>
    <p:sldId id="311" r:id="rId48"/>
    <p:sldId id="313" r:id="rId49"/>
    <p:sldId id="316" r:id="rId50"/>
    <p:sldId id="270" r:id="rId51"/>
    <p:sldId id="271" r:id="rId52"/>
    <p:sldId id="277" r:id="rId53"/>
    <p:sldId id="278" r:id="rId54"/>
    <p:sldId id="279" r:id="rId55"/>
    <p:sldId id="301" r:id="rId56"/>
    <p:sldId id="280" r:id="rId57"/>
    <p:sldId id="281" r:id="rId58"/>
    <p:sldId id="283" r:id="rId59"/>
    <p:sldId id="319" r:id="rId60"/>
    <p:sldId id="320" r:id="rId61"/>
    <p:sldId id="295" r:id="rId62"/>
    <p:sldId id="284" r:id="rId63"/>
    <p:sldId id="285" r:id="rId64"/>
    <p:sldId id="286" r:id="rId65"/>
    <p:sldId id="287" r:id="rId66"/>
    <p:sldId id="288" r:id="rId6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1" autoAdjust="0"/>
    <p:restoredTop sz="99226" autoAdjust="0"/>
  </p:normalViewPr>
  <p:slideViewPr>
    <p:cSldViewPr snapToGrid="0" snapToObjects="1">
      <p:cViewPr varScale="1">
        <p:scale>
          <a:sx n="156" d="100"/>
          <a:sy n="156" d="100"/>
        </p:scale>
        <p:origin x="-128" y="-1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printerSettings" Target="printerSettings/printerSettings1.bin"/><Relationship Id="rId69" Type="http://schemas.openxmlformats.org/officeDocument/2006/relationships/presProps" Target="pres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713D-B4A1-3049-8848-F4DDBE935589}" type="datetimeFigureOut">
              <a:rPr lang="en-US" smtClean="0"/>
              <a:t>4/04/16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8BFFD-EEE8-B343-9894-7BB3DDAF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960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713D-B4A1-3049-8848-F4DDBE935589}" type="datetimeFigureOut">
              <a:rPr lang="en-US" smtClean="0"/>
              <a:t>4/04/16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8BFFD-EEE8-B343-9894-7BB3DDAF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44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713D-B4A1-3049-8848-F4DDBE935589}" type="datetimeFigureOut">
              <a:rPr lang="en-US" smtClean="0"/>
              <a:t>4/04/16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8BFFD-EEE8-B343-9894-7BB3DDAF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97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713D-B4A1-3049-8848-F4DDBE935589}" type="datetimeFigureOut">
              <a:rPr lang="en-US" smtClean="0"/>
              <a:t>4/04/16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8BFFD-EEE8-B343-9894-7BB3DDAF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78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713D-B4A1-3049-8848-F4DDBE935589}" type="datetimeFigureOut">
              <a:rPr lang="en-US" smtClean="0"/>
              <a:t>4/04/16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8BFFD-EEE8-B343-9894-7BB3DDAF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535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713D-B4A1-3049-8848-F4DDBE935589}" type="datetimeFigureOut">
              <a:rPr lang="en-US" smtClean="0"/>
              <a:t>4/04/16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8BFFD-EEE8-B343-9894-7BB3DDAF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66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713D-B4A1-3049-8848-F4DDBE935589}" type="datetimeFigureOut">
              <a:rPr lang="en-US" smtClean="0"/>
              <a:t>4/04/16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8BFFD-EEE8-B343-9894-7BB3DDAF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713D-B4A1-3049-8848-F4DDBE935589}" type="datetimeFigureOut">
              <a:rPr lang="en-US" smtClean="0"/>
              <a:t>4/04/16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8BFFD-EEE8-B343-9894-7BB3DDAF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95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713D-B4A1-3049-8848-F4DDBE935589}" type="datetimeFigureOut">
              <a:rPr lang="en-US" smtClean="0"/>
              <a:t>4/04/16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8BFFD-EEE8-B343-9894-7BB3DDAF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9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713D-B4A1-3049-8848-F4DDBE935589}" type="datetimeFigureOut">
              <a:rPr lang="en-US" smtClean="0"/>
              <a:t>4/04/16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8BFFD-EEE8-B343-9894-7BB3DDAF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713D-B4A1-3049-8848-F4DDBE935589}" type="datetimeFigureOut">
              <a:rPr lang="en-US" smtClean="0"/>
              <a:t>4/04/16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8BFFD-EEE8-B343-9894-7BB3DDAF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96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9713D-B4A1-3049-8848-F4DDBE935589}" type="datetimeFigureOut">
              <a:rPr lang="en-US" smtClean="0"/>
              <a:t>4/04/16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8BFFD-EEE8-B343-9894-7BB3DDAF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40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7.emf"/><Relationship Id="rId5" Type="http://schemas.openxmlformats.org/officeDocument/2006/relationships/image" Target="../media/image18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9.emf"/><Relationship Id="rId5" Type="http://schemas.openxmlformats.org/officeDocument/2006/relationships/image" Target="../media/image20.gi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gi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Lights. Camera. Paper.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take a boring photograph</a:t>
            </a:r>
          </a:p>
          <a:p>
            <a:endParaRPr lang="en-US" dirty="0" smtClean="0"/>
          </a:p>
          <a:p>
            <a:r>
              <a:rPr lang="en-US" dirty="0" smtClean="0"/>
              <a:t>Benjy Marks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343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you have an experiment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807" y="1600200"/>
            <a:ext cx="6586386" cy="4525963"/>
          </a:xfrm>
        </p:spPr>
      </p:pic>
    </p:spTree>
    <p:extLst>
      <p:ext uri="{BB962C8B-B14F-4D97-AF65-F5344CB8AC3E}">
        <p14:creationId xmlns:p14="http://schemas.microsoft.com/office/powerpoint/2010/main" val="2436456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you see something</a:t>
            </a:r>
            <a:endParaRPr lang="en-US" dirty="0"/>
          </a:p>
        </p:txBody>
      </p:sp>
      <p:pic>
        <p:nvPicPr>
          <p:cNvPr id="4" name="Content Placeholder 3" descr="vlcsnap-2014-11-15-14h43m40s14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43" b="-110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131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what?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76470" y="2706404"/>
            <a:ext cx="7191060" cy="2017932"/>
            <a:chOff x="1376850" y="2706404"/>
            <a:chExt cx="7191060" cy="2017932"/>
          </a:xfrm>
        </p:grpSpPr>
        <p:sp>
          <p:nvSpPr>
            <p:cNvPr id="4" name="Rectangle 3"/>
            <p:cNvSpPr/>
            <p:nvPr/>
          </p:nvSpPr>
          <p:spPr>
            <a:xfrm>
              <a:off x="1376850" y="2706404"/>
              <a:ext cx="2397648" cy="20179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Observation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170262" y="2706404"/>
              <a:ext cx="2397648" cy="20179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Paper</a:t>
              </a:r>
              <a:endParaRPr lang="en-US" dirty="0"/>
            </a:p>
          </p:txBody>
        </p:sp>
      </p:grpSp>
      <p:cxnSp>
        <p:nvCxnSpPr>
          <p:cNvPr id="9" name="Straight Arrow Connector 8"/>
          <p:cNvCxnSpPr/>
          <p:nvPr/>
        </p:nvCxnSpPr>
        <p:spPr>
          <a:xfrm>
            <a:off x="3632080" y="3715370"/>
            <a:ext cx="1934736" cy="0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none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372256" y="3091953"/>
            <a:ext cx="398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27246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Set the scene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Black/white backdrop</a:t>
            </a:r>
          </a:p>
          <a:p>
            <a:r>
              <a:rPr lang="en-US" dirty="0" smtClean="0"/>
              <a:t>If you’ll be there a while, get rid of natural light</a:t>
            </a:r>
          </a:p>
          <a:p>
            <a:r>
              <a:rPr lang="en-US" dirty="0" smtClean="0"/>
              <a:t>Vibrations</a:t>
            </a:r>
          </a:p>
          <a:p>
            <a:r>
              <a:rPr lang="en-US" dirty="0" smtClean="0"/>
              <a:t>Data storage</a:t>
            </a:r>
          </a:p>
          <a:p>
            <a:r>
              <a:rPr lang="en-US" dirty="0"/>
              <a:t>Tripod + quick release + levels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23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Tripods</a:t>
            </a:r>
            <a:endParaRPr lang="en-US" dirty="0"/>
          </a:p>
        </p:txBody>
      </p:sp>
      <p:pic>
        <p:nvPicPr>
          <p:cNvPr id="9" name="Content Placeholder 8" descr="Sachtler_Telescopic-TT-75_2-CF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34" b="-6034"/>
          <a:stretch>
            <a:fillRect/>
          </a:stretch>
        </p:blipFill>
        <p:spPr/>
      </p:pic>
      <p:pic>
        <p:nvPicPr>
          <p:cNvPr id="7" name="Content Placeholder 6" descr="mf394.jpg.jpe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34" b="-603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45129" y="6435126"/>
            <a:ext cx="124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(7dslr.com)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474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Lighting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4393" y="1600200"/>
            <a:ext cx="5655213" cy="4525963"/>
          </a:xfrm>
        </p:spPr>
      </p:pic>
      <p:sp>
        <p:nvSpPr>
          <p:cNvPr id="3" name="TextBox 2"/>
          <p:cNvSpPr txBox="1"/>
          <p:nvPr/>
        </p:nvSpPr>
        <p:spPr>
          <a:xfrm>
            <a:off x="3745129" y="6435126"/>
            <a:ext cx="165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wikimedia.org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023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key lighting</a:t>
            </a:r>
            <a:endParaRPr lang="en-US" dirty="0"/>
          </a:p>
        </p:txBody>
      </p:sp>
      <p:pic>
        <p:nvPicPr>
          <p:cNvPr id="4" name="Content Placeholder 3" descr="High_key_bab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57" r="-10657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745129" y="6435126"/>
            <a:ext cx="165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wikimedia.org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778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 key lighting</a:t>
            </a:r>
            <a:endParaRPr lang="en-US" dirty="0"/>
          </a:p>
        </p:txBody>
      </p:sp>
      <p:pic>
        <p:nvPicPr>
          <p:cNvPr id="4" name="Content Placeholder 3" descr="low_ke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1" r="-18181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745129" y="6435126"/>
            <a:ext cx="165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wikimedia.org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495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sources</a:t>
            </a:r>
            <a:endParaRPr lang="en-US" dirty="0"/>
          </a:p>
        </p:txBody>
      </p:sp>
      <p:pic>
        <p:nvPicPr>
          <p:cNvPr id="6" name="Content Placeholder 5" descr="PAR64B-AMDJ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25" r="-46925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4001265" y="6435126"/>
            <a:ext cx="1141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pssl.com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883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lighting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94491" y="5633724"/>
            <a:ext cx="6520671" cy="6024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Object</a:t>
            </a:r>
            <a:endParaRPr lang="en-US" dirty="0"/>
          </a:p>
        </p:txBody>
      </p:sp>
      <p:sp>
        <p:nvSpPr>
          <p:cNvPr id="9" name="Sun 8"/>
          <p:cNvSpPr/>
          <p:nvPr/>
        </p:nvSpPr>
        <p:spPr>
          <a:xfrm>
            <a:off x="1042033" y="4379970"/>
            <a:ext cx="390752" cy="390752"/>
          </a:xfrm>
          <a:prstGeom prst="sun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n 9"/>
          <p:cNvSpPr/>
          <p:nvPr/>
        </p:nvSpPr>
        <p:spPr>
          <a:xfrm>
            <a:off x="2210617" y="3278586"/>
            <a:ext cx="390752" cy="390752"/>
          </a:xfrm>
          <a:prstGeom prst="sun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n 10"/>
          <p:cNvSpPr/>
          <p:nvPr/>
        </p:nvSpPr>
        <p:spPr>
          <a:xfrm>
            <a:off x="3652914" y="2065595"/>
            <a:ext cx="390752" cy="390752"/>
          </a:xfrm>
          <a:prstGeom prst="sun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721613" y="1831785"/>
            <a:ext cx="1058287" cy="6245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Camera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9" idx="3"/>
          </p:cNvCxnSpPr>
          <p:nvPr/>
        </p:nvCxnSpPr>
        <p:spPr>
          <a:xfrm>
            <a:off x="1432785" y="4575346"/>
            <a:ext cx="3069030" cy="105837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501815" y="4485839"/>
            <a:ext cx="3231844" cy="11478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601369" y="3598440"/>
            <a:ext cx="1900446" cy="2035284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1" idx="2"/>
          </p:cNvCxnSpPr>
          <p:nvPr/>
        </p:nvCxnSpPr>
        <p:spPr>
          <a:xfrm>
            <a:off x="3848290" y="2456347"/>
            <a:ext cx="653525" cy="317737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4501815" y="3476321"/>
            <a:ext cx="2425918" cy="2157404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13" idx="2"/>
          </p:cNvCxnSpPr>
          <p:nvPr/>
        </p:nvCxnSpPr>
        <p:spPr>
          <a:xfrm flipV="1">
            <a:off x="4501815" y="2456347"/>
            <a:ext cx="748942" cy="317737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464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32-Point Star 44"/>
          <p:cNvSpPr/>
          <p:nvPr/>
        </p:nvSpPr>
        <p:spPr>
          <a:xfrm>
            <a:off x="5344329" y="5417980"/>
            <a:ext cx="431487" cy="431487"/>
          </a:xfrm>
          <a:prstGeom prst="star32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32-Point Star 36"/>
          <p:cNvSpPr/>
          <p:nvPr/>
        </p:nvSpPr>
        <p:spPr>
          <a:xfrm>
            <a:off x="4774483" y="5417980"/>
            <a:ext cx="431487" cy="431487"/>
          </a:xfrm>
          <a:prstGeom prst="star32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32-Point Star 35"/>
          <p:cNvSpPr/>
          <p:nvPr/>
        </p:nvSpPr>
        <p:spPr>
          <a:xfrm>
            <a:off x="6060707" y="5417980"/>
            <a:ext cx="431487" cy="431487"/>
          </a:xfrm>
          <a:prstGeom prst="star32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lighting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94491" y="5633724"/>
            <a:ext cx="6520671" cy="6024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Object</a:t>
            </a:r>
            <a:endParaRPr lang="en-US" dirty="0"/>
          </a:p>
        </p:txBody>
      </p:sp>
      <p:sp>
        <p:nvSpPr>
          <p:cNvPr id="9" name="Sun 8"/>
          <p:cNvSpPr/>
          <p:nvPr/>
        </p:nvSpPr>
        <p:spPr>
          <a:xfrm>
            <a:off x="1042033" y="4306745"/>
            <a:ext cx="390752" cy="390752"/>
          </a:xfrm>
          <a:prstGeom prst="sun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n 9"/>
          <p:cNvSpPr/>
          <p:nvPr/>
        </p:nvSpPr>
        <p:spPr>
          <a:xfrm>
            <a:off x="1237409" y="3669338"/>
            <a:ext cx="390752" cy="390752"/>
          </a:xfrm>
          <a:prstGeom prst="sun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n 10"/>
          <p:cNvSpPr/>
          <p:nvPr/>
        </p:nvSpPr>
        <p:spPr>
          <a:xfrm>
            <a:off x="3652914" y="2065595"/>
            <a:ext cx="390752" cy="390752"/>
          </a:xfrm>
          <a:prstGeom prst="sun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721613" y="1831785"/>
            <a:ext cx="1058287" cy="6245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Camera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237409" y="4502121"/>
            <a:ext cx="5039042" cy="113160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432785" y="3867102"/>
            <a:ext cx="4127288" cy="176662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848290" y="2263272"/>
            <a:ext cx="1141937" cy="337045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4233145" y="5275586"/>
            <a:ext cx="691956" cy="69195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64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Diffuse lighting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58566"/>
            <a:ext cx="4038600" cy="3009230"/>
          </a:xfrm>
        </p:spPr>
      </p:pic>
      <p:pic>
        <p:nvPicPr>
          <p:cNvPr id="7" name="Content Placeholder 6" descr="umbrell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47" r="-5547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5920847" y="6393808"/>
            <a:ext cx="171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aliexpress.com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42948" y="6382038"/>
            <a:ext cx="2280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hsreflections.com.au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934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 boxes</a:t>
            </a:r>
            <a:endParaRPr lang="en-US" dirty="0"/>
          </a:p>
        </p:txBody>
      </p:sp>
      <p:pic>
        <p:nvPicPr>
          <p:cNvPr id="15" name="Content Placeholder 14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24" y="1661868"/>
            <a:ext cx="4121088" cy="4121088"/>
          </a:xfrm>
        </p:spPr>
      </p:pic>
      <p:sp>
        <p:nvSpPr>
          <p:cNvPr id="17" name="TextBox 16"/>
          <p:cNvSpPr txBox="1"/>
          <p:nvPr/>
        </p:nvSpPr>
        <p:spPr>
          <a:xfrm>
            <a:off x="3763363" y="6361857"/>
            <a:ext cx="1634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kmart.com.au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278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 boxes</a:t>
            </a:r>
            <a:endParaRPr lang="en-US" dirty="0"/>
          </a:p>
        </p:txBody>
      </p:sp>
      <p:pic>
        <p:nvPicPr>
          <p:cNvPr id="15" name="Content Placeholder 14" descr="ikea1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0" r="16610"/>
          <a:stretch>
            <a:fillRect/>
          </a:stretch>
        </p:blipFill>
        <p:spPr>
          <a:xfrm>
            <a:off x="3146003" y="2051685"/>
            <a:ext cx="2880000" cy="2880000"/>
          </a:xfrm>
        </p:spPr>
      </p:pic>
      <p:pic>
        <p:nvPicPr>
          <p:cNvPr id="16" name="Content Placeholder 15" descr="ikea2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1" r="12581"/>
          <a:stretch>
            <a:fillRect/>
          </a:stretch>
        </p:blipFill>
        <p:spPr>
          <a:xfrm>
            <a:off x="6146596" y="2051685"/>
            <a:ext cx="2880001" cy="2880000"/>
          </a:xfrm>
        </p:spPr>
      </p:pic>
      <p:sp>
        <p:nvSpPr>
          <p:cNvPr id="17" name="TextBox 16"/>
          <p:cNvSpPr txBox="1"/>
          <p:nvPr/>
        </p:nvSpPr>
        <p:spPr>
          <a:xfrm>
            <a:off x="3519143" y="6435126"/>
            <a:ext cx="199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instructables.com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8" name="Content Placeholder 14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09" y="2411685"/>
            <a:ext cx="288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033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Diffuse lighting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311665" y="1831785"/>
            <a:ext cx="6520671" cy="4404393"/>
            <a:chOff x="1994491" y="1831785"/>
            <a:chExt cx="6520671" cy="4404393"/>
          </a:xfrm>
        </p:grpSpPr>
        <p:sp>
          <p:nvSpPr>
            <p:cNvPr id="7" name="Rectangle 6"/>
            <p:cNvSpPr/>
            <p:nvPr/>
          </p:nvSpPr>
          <p:spPr>
            <a:xfrm>
              <a:off x="1994491" y="5633724"/>
              <a:ext cx="6520671" cy="60245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Object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721613" y="1831785"/>
              <a:ext cx="1058287" cy="6245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Camera</a:t>
              </a:r>
              <a:endParaRPr lang="en-US" dirty="0"/>
            </a:p>
          </p:txBody>
        </p:sp>
        <p:sp>
          <p:nvSpPr>
            <p:cNvPr id="2" name="Oval 1"/>
            <p:cNvSpPr/>
            <p:nvPr/>
          </p:nvSpPr>
          <p:spPr>
            <a:xfrm>
              <a:off x="4233145" y="5275586"/>
              <a:ext cx="691956" cy="6919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2336546" y="1480284"/>
            <a:ext cx="6061194" cy="4153440"/>
            <a:chOff x="2336546" y="1480284"/>
            <a:chExt cx="6061194" cy="4153440"/>
          </a:xfrm>
        </p:grpSpPr>
        <p:sp>
          <p:nvSpPr>
            <p:cNvPr id="17" name="Rectangle 16"/>
            <p:cNvSpPr/>
            <p:nvPr/>
          </p:nvSpPr>
          <p:spPr>
            <a:xfrm rot="2704980" flipH="1">
              <a:off x="5256620" y="3189804"/>
              <a:ext cx="3923800" cy="504759"/>
            </a:xfrm>
            <a:prstGeom prst="rect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Light box</a:t>
              </a:r>
              <a:endParaRPr lang="en-US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H="1">
              <a:off x="2336546" y="2236369"/>
              <a:ext cx="3317994" cy="3363176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H="1">
              <a:off x="2639298" y="2388769"/>
              <a:ext cx="3167642" cy="3210776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H="1">
              <a:off x="2942051" y="2541169"/>
              <a:ext cx="3017289" cy="3058376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H="1">
              <a:off x="3215562" y="2693569"/>
              <a:ext cx="2896178" cy="2935616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H="1">
              <a:off x="3867163" y="2845969"/>
              <a:ext cx="2396977" cy="2429617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H="1">
              <a:off x="4169916" y="2998369"/>
              <a:ext cx="2246624" cy="2277217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flipH="1">
              <a:off x="4255852" y="3150769"/>
              <a:ext cx="2313088" cy="2344586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H="1">
              <a:off x="4455814" y="3303169"/>
              <a:ext cx="2265526" cy="2296376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H="1">
              <a:off x="4742758" y="3455569"/>
              <a:ext cx="2130982" cy="2160000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H="1">
              <a:off x="5027600" y="3607969"/>
              <a:ext cx="1998540" cy="2025755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H="1">
              <a:off x="5348416" y="3760369"/>
              <a:ext cx="1830124" cy="1855045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flipH="1">
              <a:off x="5654540" y="3912769"/>
              <a:ext cx="1676400" cy="1699228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flipH="1">
              <a:off x="5959340" y="4065169"/>
              <a:ext cx="1524000" cy="1544753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H="1">
              <a:off x="6264140" y="4217569"/>
              <a:ext cx="1371600" cy="1390277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flipH="1">
              <a:off x="6568940" y="4369969"/>
              <a:ext cx="1219200" cy="1235802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H="1">
              <a:off x="6873740" y="4522369"/>
              <a:ext cx="1066800" cy="1081327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flipH="1">
              <a:off x="7146868" y="4674769"/>
              <a:ext cx="946072" cy="958955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flipH="1">
              <a:off x="7483340" y="4827169"/>
              <a:ext cx="762000" cy="772376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flipH="1">
              <a:off x="7752373" y="4979569"/>
              <a:ext cx="645367" cy="654155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/>
          <p:cNvGrpSpPr/>
          <p:nvPr/>
        </p:nvGrpSpPr>
        <p:grpSpPr>
          <a:xfrm flipH="1">
            <a:off x="709221" y="1477222"/>
            <a:ext cx="6061194" cy="4153440"/>
            <a:chOff x="2336546" y="1480284"/>
            <a:chExt cx="6061194" cy="4153440"/>
          </a:xfrm>
          <a:solidFill>
            <a:srgbClr val="008000"/>
          </a:solidFill>
        </p:grpSpPr>
        <p:sp>
          <p:nvSpPr>
            <p:cNvPr id="99" name="Rectangle 98"/>
            <p:cNvSpPr/>
            <p:nvPr/>
          </p:nvSpPr>
          <p:spPr>
            <a:xfrm rot="2704980" flipH="1">
              <a:off x="5256620" y="3189804"/>
              <a:ext cx="3923800" cy="504759"/>
            </a:xfrm>
            <a:prstGeom prst="rect">
              <a:avLst/>
            </a:prstGeom>
            <a:grpFill/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Light box</a:t>
              </a:r>
              <a:endParaRPr lang="en-US" dirty="0"/>
            </a:p>
          </p:txBody>
        </p:sp>
        <p:cxnSp>
          <p:nvCxnSpPr>
            <p:cNvPr id="100" name="Straight Arrow Connector 99"/>
            <p:cNvCxnSpPr/>
            <p:nvPr/>
          </p:nvCxnSpPr>
          <p:spPr>
            <a:xfrm flipH="1">
              <a:off x="2336546" y="2236369"/>
              <a:ext cx="3317994" cy="3363176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 flipH="1">
              <a:off x="2639298" y="2388769"/>
              <a:ext cx="3167642" cy="3210776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flipH="1">
              <a:off x="2942051" y="2541169"/>
              <a:ext cx="3017289" cy="3058376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 flipH="1">
              <a:off x="3215562" y="2693569"/>
              <a:ext cx="2896178" cy="2935616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flipH="1">
              <a:off x="3535271" y="2845969"/>
              <a:ext cx="2728869" cy="2766028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/>
            <p:nvPr/>
          </p:nvCxnSpPr>
          <p:spPr>
            <a:xfrm flipH="1">
              <a:off x="3838024" y="2998369"/>
              <a:ext cx="2578516" cy="2613628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/>
            <p:nvPr/>
          </p:nvCxnSpPr>
          <p:spPr>
            <a:xfrm flipH="1">
              <a:off x="4134232" y="3150769"/>
              <a:ext cx="2434708" cy="2467862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 flipH="1">
              <a:off x="4455814" y="3303169"/>
              <a:ext cx="2265526" cy="2296376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 flipH="1">
              <a:off x="4742758" y="3455569"/>
              <a:ext cx="2130982" cy="2160000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flipH="1">
              <a:off x="5377906" y="3607969"/>
              <a:ext cx="1648234" cy="1670679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/>
            <p:nvPr/>
          </p:nvCxnSpPr>
          <p:spPr>
            <a:xfrm flipH="1">
              <a:off x="5556642" y="3760369"/>
              <a:ext cx="1621898" cy="1643984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/>
            <p:cNvCxnSpPr/>
            <p:nvPr/>
          </p:nvCxnSpPr>
          <p:spPr>
            <a:xfrm flipH="1">
              <a:off x="5654540" y="3912769"/>
              <a:ext cx="1676400" cy="1699228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/>
            <p:nvPr/>
          </p:nvCxnSpPr>
          <p:spPr>
            <a:xfrm flipH="1">
              <a:off x="5959340" y="4065169"/>
              <a:ext cx="1524000" cy="1544753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/>
            <p:nvPr/>
          </p:nvCxnSpPr>
          <p:spPr>
            <a:xfrm flipH="1">
              <a:off x="6264140" y="4217569"/>
              <a:ext cx="1371600" cy="1390277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/>
            <p:nvPr/>
          </p:nvCxnSpPr>
          <p:spPr>
            <a:xfrm flipH="1">
              <a:off x="6568940" y="4369969"/>
              <a:ext cx="1219200" cy="1235802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/>
            <p:nvPr/>
          </p:nvCxnSpPr>
          <p:spPr>
            <a:xfrm flipH="1">
              <a:off x="6873740" y="4522369"/>
              <a:ext cx="1066800" cy="1081327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 flipH="1">
              <a:off x="7146868" y="4674769"/>
              <a:ext cx="946072" cy="958955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flipH="1">
              <a:off x="7483340" y="4827169"/>
              <a:ext cx="762000" cy="772376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/>
            <p:nvPr/>
          </p:nvCxnSpPr>
          <p:spPr>
            <a:xfrm flipH="1">
              <a:off x="7752373" y="4979569"/>
              <a:ext cx="645367" cy="654155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4082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 lighting</a:t>
            </a:r>
            <a:endParaRPr lang="en-US" dirty="0"/>
          </a:p>
        </p:txBody>
      </p:sp>
      <p:sp>
        <p:nvSpPr>
          <p:cNvPr id="7" name="Bevel 6"/>
          <p:cNvSpPr/>
          <p:nvPr/>
        </p:nvSpPr>
        <p:spPr>
          <a:xfrm>
            <a:off x="733463" y="2363539"/>
            <a:ext cx="3219204" cy="1765863"/>
          </a:xfrm>
          <a:prstGeom prst="bevel">
            <a:avLst>
              <a:gd name="adj" fmla="val 3270"/>
            </a:avLst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perspectiveContrastingRightFacing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Light box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25529" y="3158890"/>
            <a:ext cx="1236066" cy="1039142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Camera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678645" y="3289322"/>
            <a:ext cx="4146884" cy="3578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645" y="2584273"/>
            <a:ext cx="4038600" cy="1960140"/>
          </a:xfrm>
          <a:scene3d>
            <a:camera prst="perspectiveContrastingRightFacing"/>
            <a:lightRig rig="threePt" dir="t"/>
          </a:scene3d>
        </p:spPr>
      </p:pic>
      <p:cxnSp>
        <p:nvCxnSpPr>
          <p:cNvPr id="9" name="Straight Arrow Connector 8"/>
          <p:cNvCxnSpPr/>
          <p:nvPr/>
        </p:nvCxnSpPr>
        <p:spPr>
          <a:xfrm>
            <a:off x="4788057" y="3471357"/>
            <a:ext cx="2037472" cy="17582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413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Flashes</a:t>
            </a:r>
            <a:endParaRPr lang="en-US" dirty="0"/>
          </a:p>
        </p:txBody>
      </p:sp>
      <p:pic>
        <p:nvPicPr>
          <p:cNvPr id="7" name="Content Placeholder 6" descr="britek_flash_kit_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703" r="-397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380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Flickering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 AC power - 50Hz or 100Hz</a:t>
            </a:r>
          </a:p>
          <a:p>
            <a:r>
              <a:rPr lang="en-US" dirty="0" smtClean="0"/>
              <a:t>Fluorescent lights – 5kHz to 40kHz</a:t>
            </a:r>
          </a:p>
          <a:p>
            <a:r>
              <a:rPr lang="en-US" dirty="0" smtClean="0"/>
              <a:t>DC power – minimal flicker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616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Colour</a:t>
            </a:r>
            <a:r>
              <a:rPr lang="en-US" dirty="0" smtClean="0"/>
              <a:t> Temperature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Planck’s law: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829009"/>
              </p:ext>
            </p:extLst>
          </p:nvPr>
        </p:nvGraphicFramePr>
        <p:xfrm>
          <a:off x="3268166" y="1600199"/>
          <a:ext cx="2531834" cy="961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3" imgW="1371600" imgH="520700" progId="Equation.3">
                  <p:embed/>
                </p:oleObj>
              </mc:Choice>
              <mc:Fallback>
                <p:oleObj name="Equation" r:id="rId3" imgW="13716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68166" y="1600199"/>
                        <a:ext cx="2531834" cy="9611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606px-Black_body.sv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018" y="2718387"/>
            <a:ext cx="4257964" cy="340777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776688" y="6263415"/>
            <a:ext cx="1653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wikimedia.org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160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Colour</a:t>
            </a:r>
            <a:r>
              <a:rPr lang="en-US" dirty="0" smtClean="0"/>
              <a:t> Temperature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Planck’s law: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808005"/>
              </p:ext>
            </p:extLst>
          </p:nvPr>
        </p:nvGraphicFramePr>
        <p:xfrm>
          <a:off x="3268166" y="1600199"/>
          <a:ext cx="2531834" cy="961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Equation" r:id="rId3" imgW="1371600" imgH="520700" progId="Equation.3">
                  <p:embed/>
                </p:oleObj>
              </mc:Choice>
              <mc:Fallback>
                <p:oleObj name="Equation" r:id="rId3" imgW="13716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68166" y="1600199"/>
                        <a:ext cx="2531834" cy="9611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3776688" y="6263415"/>
            <a:ext cx="1653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wikimedia.org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 descr="Black_body_visible_spectrum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015890"/>
            <a:ext cx="3810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97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</a:t>
            </a:r>
            <a:endParaRPr lang="en-US" dirty="0"/>
          </a:p>
        </p:txBody>
      </p:sp>
      <p:pic>
        <p:nvPicPr>
          <p:cNvPr id="4" name="Content Placeholder 3" descr="Electricity_use_by_lightbulb_typ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68" r="-13868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3776688" y="6263415"/>
            <a:ext cx="1653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wikimedia.org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160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3: Picking a camera</a:t>
            </a:r>
            <a:endParaRPr lang="en-US" dirty="0"/>
          </a:p>
        </p:txBody>
      </p:sp>
      <p:pic>
        <p:nvPicPr>
          <p:cNvPr id="4" name="Content Placeholder 3" descr="digitalcam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732" r="-22732"/>
          <a:stretch>
            <a:fillRect/>
          </a:stretch>
        </p:blipFill>
        <p:spPr/>
      </p:pic>
      <p:sp>
        <p:nvSpPr>
          <p:cNvPr id="3" name="Rectangle 2"/>
          <p:cNvSpPr/>
          <p:nvPr/>
        </p:nvSpPr>
        <p:spPr>
          <a:xfrm>
            <a:off x="2811765" y="6263415"/>
            <a:ext cx="3546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</a:t>
            </a:r>
            <a:r>
              <a:rPr lang="en-US" dirty="0" smtClean="0"/>
              <a:t>digital</a:t>
            </a:r>
            <a:r>
              <a:rPr lang="en-US" dirty="0"/>
              <a:t>-photography-</a:t>
            </a:r>
            <a:r>
              <a:rPr lang="en-US" dirty="0" err="1" smtClean="0"/>
              <a:t>products.com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87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Wavelength</a:t>
            </a:r>
            <a:endParaRPr lang="en-US" dirty="0"/>
          </a:p>
        </p:txBody>
      </p:sp>
      <p:pic>
        <p:nvPicPr>
          <p:cNvPr id="4" name="Content Placeholder 3" descr="spectro2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566" r="-15566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838819" y="6435126"/>
            <a:ext cx="1629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astrosurf.com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188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Sensors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66" y="1148906"/>
            <a:ext cx="7107469" cy="5330602"/>
          </a:xfrm>
        </p:spPr>
      </p:pic>
      <p:sp>
        <p:nvSpPr>
          <p:cNvPr id="4" name="TextBox 3"/>
          <p:cNvSpPr txBox="1"/>
          <p:nvPr/>
        </p:nvSpPr>
        <p:spPr>
          <a:xfrm>
            <a:off x="3745129" y="6435126"/>
            <a:ext cx="1874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digitalbolex.com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1112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CCD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Converts light to electrons</a:t>
            </a:r>
          </a:p>
          <a:p>
            <a:r>
              <a:rPr lang="en-US" dirty="0" smtClean="0"/>
              <a:t>Global shutter</a:t>
            </a:r>
          </a:p>
          <a:p>
            <a:r>
              <a:rPr lang="en-US" dirty="0" smtClean="0"/>
              <a:t>Charge read on all pixels simultaneously</a:t>
            </a:r>
          </a:p>
          <a:p>
            <a:r>
              <a:rPr lang="en-US" dirty="0" smtClean="0"/>
              <a:t>High quality, low noise</a:t>
            </a:r>
          </a:p>
          <a:p>
            <a:r>
              <a:rPr lang="en-US" dirty="0" smtClean="0"/>
              <a:t>Most photons hit sensor</a:t>
            </a:r>
          </a:p>
          <a:p>
            <a:r>
              <a:rPr lang="en-US" dirty="0" smtClean="0"/>
              <a:t>Use lots of power</a:t>
            </a:r>
          </a:p>
          <a:p>
            <a:r>
              <a:rPr lang="en-US" dirty="0" smtClean="0"/>
              <a:t>Expensive to produce</a:t>
            </a:r>
          </a:p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CMOS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Converts light to electrons</a:t>
            </a:r>
          </a:p>
          <a:p>
            <a:r>
              <a:rPr lang="en-US" dirty="0" smtClean="0"/>
              <a:t>Rolling shutter</a:t>
            </a:r>
          </a:p>
          <a:p>
            <a:r>
              <a:rPr lang="en-US" dirty="0" smtClean="0"/>
              <a:t>Charge read pixel by pixel</a:t>
            </a:r>
          </a:p>
          <a:p>
            <a:endParaRPr lang="en-US" dirty="0" smtClean="0"/>
          </a:p>
          <a:p>
            <a:r>
              <a:rPr lang="en-US" dirty="0" smtClean="0"/>
              <a:t>More susceptible to noise</a:t>
            </a:r>
          </a:p>
          <a:p>
            <a:r>
              <a:rPr lang="en-US" dirty="0" smtClean="0"/>
              <a:t>Many photons miss sensor</a:t>
            </a:r>
          </a:p>
          <a:p>
            <a:r>
              <a:rPr lang="en-US" dirty="0" smtClean="0"/>
              <a:t>Low power consumption</a:t>
            </a:r>
          </a:p>
          <a:p>
            <a:r>
              <a:rPr lang="en-US" dirty="0" smtClean="0"/>
              <a:t>Cheap to produce</a:t>
            </a:r>
          </a:p>
        </p:txBody>
      </p:sp>
    </p:spTree>
    <p:extLst>
      <p:ext uri="{BB962C8B-B14F-4D97-AF65-F5344CB8AC3E}">
        <p14:creationId xmlns:p14="http://schemas.microsoft.com/office/powerpoint/2010/main" val="2645976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Rolling or global shutters</a:t>
            </a:r>
            <a:endParaRPr lang="en-US" dirty="0"/>
          </a:p>
        </p:txBody>
      </p:sp>
      <p:pic>
        <p:nvPicPr>
          <p:cNvPr id="4" name="Content Placeholder 3" descr="rolling-global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497" b="-11497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953329" y="6435126"/>
            <a:ext cx="1341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andor.com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585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Optical cameras</a:t>
            </a:r>
            <a:endParaRPr lang="en-US" dirty="0"/>
          </a:p>
        </p:txBody>
      </p:sp>
      <p:pic>
        <p:nvPicPr>
          <p:cNvPr id="7" name="Content Placeholder 6" descr="d7100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468" b="-10468"/>
          <a:stretch>
            <a:fillRect/>
          </a:stretch>
        </p:blipFill>
        <p:spPr/>
      </p:pic>
      <p:pic>
        <p:nvPicPr>
          <p:cNvPr id="6" name="Content Placeholder 5" descr="Nikon-1-J4-mirrorless-camer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042" b="-20042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1048904" y="6435126"/>
            <a:ext cx="1918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kenrockwell.com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35358" y="6426074"/>
            <a:ext cx="1630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nikonusa.com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789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DSLR</a:t>
            </a:r>
            <a:endParaRPr lang="en-US" dirty="0"/>
          </a:p>
        </p:txBody>
      </p:sp>
      <p:pic>
        <p:nvPicPr>
          <p:cNvPr id="4" name="Content Placeholder 3" descr="mech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66" r="-14066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4151119" y="6435126"/>
            <a:ext cx="970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digit.in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0654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lens reflex cameras</a:t>
            </a:r>
            <a:endParaRPr lang="en-US" dirty="0"/>
          </a:p>
        </p:txBody>
      </p:sp>
      <p:pic>
        <p:nvPicPr>
          <p:cNvPr id="4" name="Content Placeholder 3" descr="SLR_cross_section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763" r="-25763"/>
          <a:stretch>
            <a:fillRect/>
          </a:stretch>
        </p:blipFill>
        <p:spPr>
          <a:xfrm>
            <a:off x="-1305647" y="1373902"/>
            <a:ext cx="9052561" cy="4978559"/>
          </a:xfrm>
        </p:spPr>
      </p:pic>
      <p:sp>
        <p:nvSpPr>
          <p:cNvPr id="5" name="TextBox 4"/>
          <p:cNvSpPr txBox="1"/>
          <p:nvPr/>
        </p:nvSpPr>
        <p:spPr>
          <a:xfrm>
            <a:off x="3744086" y="6435126"/>
            <a:ext cx="165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wikimedia.org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18262" y="1579406"/>
            <a:ext cx="286488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Front-mount lens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Reflex mirror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Focal plane shutter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Film or sensor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Focusing screen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Condenser lens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Optical glass </a:t>
            </a:r>
            <a:r>
              <a:rPr lang="en-US" dirty="0" err="1" smtClean="0"/>
              <a:t>pentaprism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Eyepice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1330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</a:t>
            </a:r>
            <a:r>
              <a:rPr lang="en-US" dirty="0" smtClean="0"/>
              <a:t>nternational </a:t>
            </a:r>
            <a:r>
              <a:rPr lang="en-US" b="1" dirty="0" err="1"/>
              <a:t>O</a:t>
            </a:r>
            <a:r>
              <a:rPr lang="en-US" dirty="0" err="1"/>
              <a:t>rganisation</a:t>
            </a:r>
            <a:r>
              <a:rPr lang="en-US" dirty="0"/>
              <a:t> for </a:t>
            </a:r>
            <a:r>
              <a:rPr lang="en-US" b="1" dirty="0" err="1" smtClean="0"/>
              <a:t>S</a:t>
            </a:r>
            <a:r>
              <a:rPr lang="en-US" dirty="0" err="1" smtClean="0"/>
              <a:t>tandardisation</a:t>
            </a:r>
            <a:endParaRPr lang="en-US" dirty="0" smtClean="0"/>
          </a:p>
          <a:p>
            <a:pPr lvl="1"/>
            <a:r>
              <a:rPr lang="en-US" b="1" dirty="0" smtClean="0"/>
              <a:t>IOS</a:t>
            </a:r>
            <a:r>
              <a:rPr lang="en-US" dirty="0" smtClean="0"/>
              <a:t> in </a:t>
            </a:r>
            <a:r>
              <a:rPr lang="en-US" dirty="0" err="1" smtClean="0"/>
              <a:t>english</a:t>
            </a:r>
            <a:endParaRPr lang="en-US" dirty="0" smtClean="0"/>
          </a:p>
          <a:p>
            <a:pPr lvl="1"/>
            <a:r>
              <a:rPr lang="en-US" b="1" dirty="0" smtClean="0"/>
              <a:t>OIN </a:t>
            </a:r>
            <a:r>
              <a:rPr lang="en-US" dirty="0" smtClean="0"/>
              <a:t>in </a:t>
            </a:r>
            <a:r>
              <a:rPr lang="en-US" dirty="0" err="1" smtClean="0"/>
              <a:t>french</a:t>
            </a:r>
            <a:endParaRPr lang="en-US" dirty="0"/>
          </a:p>
          <a:p>
            <a:r>
              <a:rPr lang="en-US" dirty="0" smtClean="0"/>
              <a:t>Thought to refer to the </a:t>
            </a:r>
            <a:r>
              <a:rPr lang="en-US" dirty="0" err="1" smtClean="0"/>
              <a:t>greek</a:t>
            </a:r>
            <a:r>
              <a:rPr lang="en-US" dirty="0" smtClean="0"/>
              <a:t> ‘</a:t>
            </a:r>
            <a:r>
              <a:rPr lang="en-US" dirty="0" err="1" smtClean="0"/>
              <a:t>isos</a:t>
            </a:r>
            <a:r>
              <a:rPr lang="en-US" dirty="0" smtClean="0"/>
              <a:t>’ (equal)</a:t>
            </a:r>
          </a:p>
          <a:p>
            <a:r>
              <a:rPr lang="en-US" dirty="0" smtClean="0"/>
              <a:t>Proof of the futility of committees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Setting 1: ISO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737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Refers to light sensitivity</a:t>
            </a:r>
          </a:p>
          <a:p>
            <a:r>
              <a:rPr lang="en-US" dirty="0" smtClean="0"/>
              <a:t>Not one but </a:t>
            </a:r>
            <a:r>
              <a:rPr lang="en-US" b="1" dirty="0" smtClean="0"/>
              <a:t>five</a:t>
            </a:r>
            <a:r>
              <a:rPr lang="en-US" dirty="0" smtClean="0"/>
              <a:t> independent ways to measure ISO. All subjective.</a:t>
            </a:r>
          </a:p>
          <a:p>
            <a:r>
              <a:rPr lang="en-US" dirty="0" smtClean="0"/>
              <a:t>Can be set manually or automatically</a:t>
            </a:r>
          </a:p>
          <a:p>
            <a:r>
              <a:rPr lang="en-US" dirty="0" smtClean="0"/>
              <a:t>Higher ISO means more sensitive to light</a:t>
            </a:r>
          </a:p>
          <a:p>
            <a:r>
              <a:rPr lang="en-US" dirty="0" smtClean="0"/>
              <a:t>Generally this means less light must be accumulated, and the image becomes ‘grainier’.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767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ISO</a:t>
            </a:r>
            <a:endParaRPr lang="en-US" dirty="0"/>
          </a:p>
        </p:txBody>
      </p:sp>
      <p:pic>
        <p:nvPicPr>
          <p:cNvPr id="4" name="Content Placeholder 3" descr="iso-exposur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26" b="-5626"/>
          <a:stretch>
            <a:fillRect/>
          </a:stretch>
        </p:blipFill>
        <p:spPr/>
      </p:pic>
      <p:sp>
        <p:nvSpPr>
          <p:cNvPr id="3" name="TextBox 2"/>
          <p:cNvSpPr txBox="1"/>
          <p:nvPr/>
        </p:nvSpPr>
        <p:spPr>
          <a:xfrm>
            <a:off x="2242971" y="1528980"/>
            <a:ext cx="4658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(I</a:t>
            </a:r>
            <a:r>
              <a:rPr lang="en-US" dirty="0" smtClean="0"/>
              <a:t>nternational </a:t>
            </a:r>
            <a:r>
              <a:rPr lang="en-US" b="1" dirty="0" err="1" smtClean="0"/>
              <a:t>O</a:t>
            </a:r>
            <a:r>
              <a:rPr lang="en-US" dirty="0" err="1" smtClean="0"/>
              <a:t>rganisation</a:t>
            </a:r>
            <a:r>
              <a:rPr lang="en-US" dirty="0" smtClean="0"/>
              <a:t> for </a:t>
            </a:r>
            <a:r>
              <a:rPr lang="en-US" b="1" dirty="0" err="1" smtClean="0"/>
              <a:t>S</a:t>
            </a:r>
            <a:r>
              <a:rPr lang="en-US" dirty="0" err="1" smtClean="0"/>
              <a:t>tandardisation</a:t>
            </a:r>
            <a:r>
              <a:rPr lang="en-US" dirty="0" smtClean="0"/>
              <a:t>)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745129" y="6435126"/>
            <a:ext cx="1867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elliezenhari.com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231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2: Focal length</a:t>
            </a:r>
            <a:endParaRPr lang="en-US" dirty="0"/>
          </a:p>
        </p:txBody>
      </p:sp>
      <p:pic>
        <p:nvPicPr>
          <p:cNvPr id="4" name="Content Placeholder 3" descr="focal-length-graphic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01" r="-4801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745129" y="6435126"/>
            <a:ext cx="1630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nikonusa.com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5680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Focal length</a:t>
            </a:r>
            <a:endParaRPr lang="en-US" dirty="0"/>
          </a:p>
        </p:txBody>
      </p:sp>
      <p:pic>
        <p:nvPicPr>
          <p:cNvPr id="4" name="Content Placeholder 3" descr="red-barn-sequenc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18" r="-11218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745129" y="6435126"/>
            <a:ext cx="1630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nikonusa.com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1626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3: F-stop</a:t>
            </a:r>
            <a:endParaRPr lang="en-US" dirty="0"/>
          </a:p>
        </p:txBody>
      </p:sp>
      <p:pic>
        <p:nvPicPr>
          <p:cNvPr id="4" name="Content Placeholder 3" descr="fstop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108" b="-19108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745129" y="6435126"/>
            <a:ext cx="1823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(vagabond3.com)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846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pinhole effect</a:t>
            </a:r>
            <a:endParaRPr lang="en-US" dirty="0"/>
          </a:p>
        </p:txBody>
      </p:sp>
      <p:pic>
        <p:nvPicPr>
          <p:cNvPr id="4" name="Content Placeholder 3" descr="400px-Pinhole-camera.svg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50" r="-12050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745129" y="6435126"/>
            <a:ext cx="165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wikimedia.org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7717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F-stop and depth of field</a:t>
            </a:r>
            <a:endParaRPr lang="en-US" dirty="0"/>
          </a:p>
        </p:txBody>
      </p:sp>
      <p:pic>
        <p:nvPicPr>
          <p:cNvPr id="4" name="Content Placeholder 3" descr="kersen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579" b="-9579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578569" y="6435126"/>
            <a:ext cx="2162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simoneskitchen.net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2185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4: Shutter speed</a:t>
            </a:r>
            <a:endParaRPr lang="en-US" dirty="0"/>
          </a:p>
        </p:txBody>
      </p:sp>
      <p:pic>
        <p:nvPicPr>
          <p:cNvPr id="4" name="Content Placeholder 3" descr="shutter-speed-victoria-photographer-shari-nakagawa-photograph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089" r="-16089"/>
          <a:stretch>
            <a:fillRect/>
          </a:stretch>
        </p:blipFill>
        <p:spPr/>
      </p:pic>
      <p:sp>
        <p:nvSpPr>
          <p:cNvPr id="3" name="Rectangle 2"/>
          <p:cNvSpPr/>
          <p:nvPr/>
        </p:nvSpPr>
        <p:spPr>
          <a:xfrm>
            <a:off x="2286000" y="63435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sharinakagawaphotography.wordpress.com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2938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5: White balance</a:t>
            </a:r>
            <a:endParaRPr lang="en-US" dirty="0"/>
          </a:p>
        </p:txBody>
      </p:sp>
      <p:pic>
        <p:nvPicPr>
          <p:cNvPr id="4" name="Content Placeholder 3" descr="white-balance-kelvin-scal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234" r="-45234"/>
          <a:stretch>
            <a:fillRect/>
          </a:stretch>
        </p:blipFill>
        <p:spPr/>
      </p:pic>
      <p:sp>
        <p:nvSpPr>
          <p:cNvPr id="3" name="Rectangle 2"/>
          <p:cNvSpPr/>
          <p:nvPr/>
        </p:nvSpPr>
        <p:spPr>
          <a:xfrm>
            <a:off x="3316603" y="6353951"/>
            <a:ext cx="2617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learntouseacamera.com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541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6: Frame rate</a:t>
            </a:r>
            <a:endParaRPr lang="en-US" dirty="0"/>
          </a:p>
        </p:txBody>
      </p:sp>
      <p:pic>
        <p:nvPicPr>
          <p:cNvPr id="7" name="Content Placeholder 6" descr="shutter_wide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712" b="-24712"/>
          <a:stretch>
            <a:fillRect/>
          </a:stretch>
        </p:blipFill>
        <p:spPr/>
      </p:pic>
      <p:pic>
        <p:nvPicPr>
          <p:cNvPr id="6" name="Content Placeholder 5" descr="shutter_close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712" b="-24712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745129" y="6435126"/>
            <a:ext cx="1817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photohead.com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1700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frame rates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Still photos</a:t>
            </a:r>
          </a:p>
          <a:p>
            <a:r>
              <a:rPr lang="en-US" dirty="0" smtClean="0"/>
              <a:t>DSLRs: up to 7 fps</a:t>
            </a:r>
          </a:p>
          <a:p>
            <a:r>
              <a:rPr lang="en-US" dirty="0" smtClean="0"/>
              <a:t>MILCs: up to 20 fps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Video</a:t>
            </a:r>
          </a:p>
          <a:p>
            <a:r>
              <a:rPr lang="en-US" dirty="0" smtClean="0"/>
              <a:t>DSLRs: up to 60 fps</a:t>
            </a:r>
          </a:p>
          <a:p>
            <a:r>
              <a:rPr lang="en-US" dirty="0" smtClean="0"/>
              <a:t>MILCs: up to 1200 fps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8657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size</a:t>
            </a:r>
            <a:endParaRPr lang="en-US" dirty="0"/>
          </a:p>
        </p:txBody>
      </p:sp>
      <p:pic>
        <p:nvPicPr>
          <p:cNvPr id="4" name="Content Placeholder 3" descr="Sensor_sizes_overlaid_inside.svg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38" r="-18338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745129" y="6435126"/>
            <a:ext cx="165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wikimedia.org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124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Picking a lens</a:t>
            </a:r>
            <a:endParaRPr lang="en-US" dirty="0"/>
          </a:p>
        </p:txBody>
      </p:sp>
      <p:pic>
        <p:nvPicPr>
          <p:cNvPr id="4" name="Content Placeholder 3" descr="400px-FourLense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318" b="-18318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745502" y="5941497"/>
            <a:ext cx="165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wikimedia.org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9710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430"/>
            <a:ext cx="8229600" cy="1143000"/>
          </a:xfrm>
        </p:spPr>
        <p:txBody>
          <a:bodyPr/>
          <a:lstStyle/>
          <a:p>
            <a:r>
              <a:rPr lang="en-US" dirty="0" smtClean="0"/>
              <a:t>Picking a lens: Mounts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Canon</a:t>
            </a:r>
          </a:p>
          <a:p>
            <a:pPr lvl="1"/>
            <a:r>
              <a:rPr lang="en-US" dirty="0" smtClean="0"/>
              <a:t>DSLRs take EF mounts</a:t>
            </a:r>
          </a:p>
          <a:p>
            <a:pPr lvl="1"/>
            <a:r>
              <a:rPr lang="en-US" dirty="0" err="1" smtClean="0"/>
              <a:t>Mirrorless</a:t>
            </a:r>
            <a:r>
              <a:rPr lang="en-US" dirty="0" smtClean="0"/>
              <a:t> take EF-M (usually)</a:t>
            </a:r>
          </a:p>
          <a:p>
            <a:r>
              <a:rPr lang="en-US" dirty="0" smtClean="0"/>
              <a:t>Nikon</a:t>
            </a:r>
          </a:p>
          <a:p>
            <a:pPr lvl="1"/>
            <a:r>
              <a:rPr lang="en-US" dirty="0" smtClean="0"/>
              <a:t>DSLRs take F-mount</a:t>
            </a:r>
          </a:p>
          <a:p>
            <a:pPr lvl="1"/>
            <a:r>
              <a:rPr lang="en-US" dirty="0" err="1" smtClean="0"/>
              <a:t>Mirrorless</a:t>
            </a:r>
            <a:r>
              <a:rPr lang="en-US" dirty="0" smtClean="0"/>
              <a:t> take NIKKOR VR </a:t>
            </a:r>
          </a:p>
          <a:p>
            <a:pPr lvl="1"/>
            <a:endParaRPr lang="en-US" dirty="0"/>
          </a:p>
          <a:p>
            <a:r>
              <a:rPr lang="en-US" dirty="0" smtClean="0"/>
              <a:t>AF/MF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7603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430"/>
            <a:ext cx="8229600" cy="1143000"/>
          </a:xfrm>
        </p:spPr>
        <p:txBody>
          <a:bodyPr/>
          <a:lstStyle/>
          <a:p>
            <a:r>
              <a:rPr lang="en-US" dirty="0" smtClean="0"/>
              <a:t>Picking a lens: Focal length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Prime lens – no zoom!</a:t>
            </a:r>
          </a:p>
          <a:p>
            <a:r>
              <a:rPr lang="en-US" dirty="0"/>
              <a:t>Macro </a:t>
            </a:r>
            <a:r>
              <a:rPr lang="en-US" dirty="0" smtClean="0"/>
              <a:t>lens</a:t>
            </a:r>
          </a:p>
          <a:p>
            <a:r>
              <a:rPr lang="en-US" dirty="0" smtClean="0"/>
              <a:t>Fish eye</a:t>
            </a:r>
          </a:p>
          <a:p>
            <a:r>
              <a:rPr lang="en-US" dirty="0" smtClean="0"/>
              <a:t>Wide angle</a:t>
            </a:r>
          </a:p>
          <a:p>
            <a:r>
              <a:rPr lang="en-US" dirty="0" smtClean="0"/>
              <a:t>Standard</a:t>
            </a:r>
          </a:p>
          <a:p>
            <a:r>
              <a:rPr lang="en-US" dirty="0" smtClean="0"/>
              <a:t>Portrait</a:t>
            </a:r>
          </a:p>
          <a:p>
            <a:r>
              <a:rPr lang="en-US" dirty="0" smtClean="0"/>
              <a:t>Telephoto</a:t>
            </a:r>
          </a:p>
          <a:p>
            <a:r>
              <a:rPr lang="en-US" dirty="0" smtClean="0"/>
              <a:t>Super Telephoto</a:t>
            </a:r>
          </a:p>
        </p:txBody>
      </p:sp>
    </p:spTree>
    <p:extLst>
      <p:ext uri="{BB962C8B-B14F-4D97-AF65-F5344CB8AC3E}">
        <p14:creationId xmlns:p14="http://schemas.microsoft.com/office/powerpoint/2010/main" val="39183532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Curvilinear-vs-Rectilinear-Lens-960x31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275" b="-33275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Picking a lens: distortion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428016" y="5650040"/>
            <a:ext cx="2287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photographylife.com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532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Picking a lens: the complexity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3223118"/>
              </p:ext>
            </p:extLst>
          </p:nvPr>
        </p:nvGraphicFramePr>
        <p:xfrm>
          <a:off x="102774" y="1355961"/>
          <a:ext cx="8938452" cy="541019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89742"/>
                <a:gridCol w="1489742"/>
                <a:gridCol w="1489742"/>
                <a:gridCol w="1489742"/>
                <a:gridCol w="1489742"/>
                <a:gridCol w="148974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Sensor size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35 mm or</a:t>
                      </a:r>
                      <a:r>
                        <a:rPr lang="en-US" sz="1400" baseline="0" dirty="0" smtClean="0"/>
                        <a:t> full-frame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APS-H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APS-C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Four Thirds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Crop factor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1.5 or 1.6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2.0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Lens view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Angle </a:t>
                      </a:r>
                      <a:r>
                        <a:rPr lang="en-US" sz="1400" dirty="0" err="1" smtClean="0"/>
                        <a:t>diag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(</a:t>
                      </a:r>
                      <a:r>
                        <a:rPr lang="en-US" sz="1400" baseline="0" dirty="0" err="1" smtClean="0"/>
                        <a:t>deg</a:t>
                      </a:r>
                      <a:r>
                        <a:rPr lang="en-US" sz="1400" baseline="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Focal length (mm)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Ultra wide-angle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Typical wide-angle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Slightly wide-angle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“Normal”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59-47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40-50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30-38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25-32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20-25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Portrait lens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43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53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Telephoto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68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Long telephoto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192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Very long telephoto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774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600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01967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Shutter release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Push the button</a:t>
            </a:r>
          </a:p>
          <a:p>
            <a:r>
              <a:rPr lang="en-US" dirty="0" smtClean="0"/>
              <a:t>Wired connector</a:t>
            </a:r>
          </a:p>
          <a:p>
            <a:r>
              <a:rPr lang="en-US" dirty="0" smtClean="0"/>
              <a:t>Wireless connector</a:t>
            </a:r>
          </a:p>
          <a:p>
            <a:r>
              <a:rPr lang="en-US" dirty="0" smtClean="0"/>
              <a:t>Smartphone</a:t>
            </a:r>
          </a:p>
          <a:p>
            <a:r>
              <a:rPr lang="en-US" dirty="0" smtClean="0"/>
              <a:t>Tethered to a computer</a:t>
            </a:r>
          </a:p>
          <a:p>
            <a:r>
              <a:rPr lang="en-US" dirty="0" smtClean="0"/>
              <a:t>Simultaneous images?</a:t>
            </a:r>
          </a:p>
          <a:p>
            <a:r>
              <a:rPr lang="en-US" dirty="0" smtClean="0"/>
              <a:t>Using a flash?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622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Find the right lens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Choose a low ISO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Small focal range = low f-stop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Appropriate shutter speed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Keep adding lights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Take an image or a time lapse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8422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RAW</a:t>
            </a:r>
          </a:p>
          <a:p>
            <a:r>
              <a:rPr lang="en-US" dirty="0" smtClean="0"/>
              <a:t>Tiff</a:t>
            </a:r>
          </a:p>
          <a:p>
            <a:r>
              <a:rPr lang="en-US" dirty="0" smtClean="0"/>
              <a:t>Jpeg</a:t>
            </a:r>
          </a:p>
          <a:p>
            <a:r>
              <a:rPr lang="en-US" dirty="0" err="1" smtClean="0"/>
              <a:t>Png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8015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Essentially a list of pixel voltages</a:t>
            </a:r>
          </a:p>
          <a:p>
            <a:r>
              <a:rPr lang="en-US" dirty="0" smtClean="0"/>
              <a:t>Needs more information</a:t>
            </a:r>
          </a:p>
          <a:p>
            <a:r>
              <a:rPr lang="en-US" dirty="0" smtClean="0"/>
              <a:t>Huge 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3038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</a:t>
            </a:r>
            <a:r>
              <a:rPr lang="en-US" dirty="0" smtClean="0"/>
              <a:t>agged </a:t>
            </a:r>
            <a:r>
              <a:rPr lang="en-US" b="1" dirty="0" smtClean="0"/>
              <a:t>i</a:t>
            </a:r>
            <a:r>
              <a:rPr lang="en-US" dirty="0" smtClean="0"/>
              <a:t>mage </a:t>
            </a:r>
            <a:r>
              <a:rPr lang="en-US" b="1" dirty="0" smtClean="0"/>
              <a:t>f</a:t>
            </a:r>
            <a:r>
              <a:rPr lang="en-US" dirty="0" smtClean="0"/>
              <a:t>ile </a:t>
            </a:r>
            <a:r>
              <a:rPr lang="en-US" b="1" dirty="0" smtClean="0"/>
              <a:t>f</a:t>
            </a:r>
            <a:r>
              <a:rPr lang="en-US" dirty="0" smtClean="0"/>
              <a:t>ormat</a:t>
            </a:r>
          </a:p>
          <a:p>
            <a:r>
              <a:rPr lang="en-US" dirty="0" smtClean="0"/>
              <a:t>(Can have) lossless image compression</a:t>
            </a:r>
          </a:p>
          <a:p>
            <a:r>
              <a:rPr lang="en-US" dirty="0" smtClean="0"/>
              <a:t>Big files</a:t>
            </a:r>
          </a:p>
          <a:p>
            <a:r>
              <a:rPr lang="en-US" dirty="0" smtClean="0"/>
              <a:t>Good to use</a:t>
            </a:r>
          </a:p>
        </p:txBody>
      </p:sp>
    </p:spTree>
    <p:extLst>
      <p:ext uri="{BB962C8B-B14F-4D97-AF65-F5344CB8AC3E}">
        <p14:creationId xmlns:p14="http://schemas.microsoft.com/office/powerpoint/2010/main" val="36045085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Jpeg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J</a:t>
            </a:r>
            <a:r>
              <a:rPr lang="en-US" dirty="0" smtClean="0"/>
              <a:t>oint </a:t>
            </a:r>
            <a:r>
              <a:rPr lang="en-US" b="1" dirty="0" smtClean="0"/>
              <a:t>P</a:t>
            </a:r>
            <a:r>
              <a:rPr lang="en-US" dirty="0" smtClean="0"/>
              <a:t>hotographic </a:t>
            </a:r>
            <a:r>
              <a:rPr lang="en-US" b="1" dirty="0" smtClean="0"/>
              <a:t>E</a:t>
            </a:r>
            <a:r>
              <a:rPr lang="en-US" dirty="0" smtClean="0"/>
              <a:t>xpert </a:t>
            </a:r>
            <a:r>
              <a:rPr lang="en-US" b="1" dirty="0" smtClean="0"/>
              <a:t>G</a:t>
            </a:r>
            <a:r>
              <a:rPr lang="en-US" dirty="0" smtClean="0"/>
              <a:t>roup</a:t>
            </a:r>
          </a:p>
          <a:p>
            <a:r>
              <a:rPr lang="en-US" dirty="0" smtClean="0"/>
              <a:t>Flexible </a:t>
            </a:r>
            <a:r>
              <a:rPr lang="en-US" dirty="0" err="1" smtClean="0"/>
              <a:t>lossy</a:t>
            </a:r>
            <a:r>
              <a:rPr lang="en-US" dirty="0" smtClean="0"/>
              <a:t> compression options</a:t>
            </a:r>
          </a:p>
          <a:p>
            <a:r>
              <a:rPr lang="en-US" dirty="0" smtClean="0"/>
              <a:t>Small files</a:t>
            </a:r>
          </a:p>
          <a:p>
            <a:r>
              <a:rPr lang="en-US" dirty="0" smtClean="0"/>
              <a:t>OK to use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79198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</a:t>
            </a:r>
            <a:r>
              <a:rPr lang="en-US" dirty="0" smtClean="0"/>
              <a:t>ortable </a:t>
            </a:r>
            <a:r>
              <a:rPr lang="en-US" b="1" dirty="0" smtClean="0"/>
              <a:t>N</a:t>
            </a:r>
            <a:r>
              <a:rPr lang="en-US" dirty="0" smtClean="0"/>
              <a:t>etwork </a:t>
            </a:r>
            <a:r>
              <a:rPr lang="en-US" b="1" dirty="0" smtClean="0"/>
              <a:t>G</a:t>
            </a:r>
            <a:r>
              <a:rPr lang="en-US" dirty="0" smtClean="0"/>
              <a:t>raphics</a:t>
            </a:r>
          </a:p>
          <a:p>
            <a:r>
              <a:rPr lang="en-US" dirty="0" smtClean="0"/>
              <a:t>(Can have) lossless image compression</a:t>
            </a:r>
          </a:p>
          <a:p>
            <a:r>
              <a:rPr lang="en-US" dirty="0" smtClean="0"/>
              <a:t>Supports 8-bit transparency</a:t>
            </a:r>
          </a:p>
          <a:p>
            <a:r>
              <a:rPr lang="en-US" dirty="0" smtClean="0"/>
              <a:t>Only RGB</a:t>
            </a:r>
          </a:p>
          <a:p>
            <a:r>
              <a:rPr lang="en-US" dirty="0" smtClean="0"/>
              <a:t>Not for 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9427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RAW video</a:t>
            </a:r>
          </a:p>
          <a:p>
            <a:r>
              <a:rPr lang="en-US" dirty="0" err="1" smtClean="0"/>
              <a:t>Mjpeg</a:t>
            </a:r>
            <a:endParaRPr lang="en-US" dirty="0" smtClean="0"/>
          </a:p>
          <a:p>
            <a:r>
              <a:rPr lang="en-US" dirty="0" smtClean="0"/>
              <a:t>Mp4</a:t>
            </a:r>
          </a:p>
          <a:p>
            <a:r>
              <a:rPr lang="en-US" dirty="0" err="1" smtClean="0"/>
              <a:t>Avi</a:t>
            </a:r>
            <a:endParaRPr lang="en-US" dirty="0" smtClean="0"/>
          </a:p>
          <a:p>
            <a:r>
              <a:rPr lang="en-US" dirty="0" smtClean="0"/>
              <a:t>MOV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Generally the camera will only give you one option, so use that!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591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RAW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sensor output</a:t>
            </a:r>
          </a:p>
          <a:p>
            <a:r>
              <a:rPr lang="en-US" dirty="0" smtClean="0"/>
              <a:t>Needs calibration curves</a:t>
            </a:r>
          </a:p>
          <a:p>
            <a:r>
              <a:rPr lang="en-US" dirty="0" smtClean="0"/>
              <a:t>Massive files</a:t>
            </a:r>
          </a:p>
          <a:p>
            <a:r>
              <a:rPr lang="en-US" dirty="0" smtClean="0"/>
              <a:t>Great for post-processing, but not for 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7923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Interlaced and progressive</a:t>
            </a:r>
            <a:endParaRPr lang="en-US" dirty="0"/>
          </a:p>
        </p:txBody>
      </p:sp>
      <p:pic>
        <p:nvPicPr>
          <p:cNvPr id="4" name="Content Placeholder 3" descr="Deinterlaced_vs_interlaced_image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6" b="25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2593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Space:</a:t>
            </a:r>
          </a:p>
          <a:p>
            <a:pPr lvl="1"/>
            <a:r>
              <a:rPr lang="en-US" dirty="0" smtClean="0"/>
              <a:t>SD: 128MB to 2GB</a:t>
            </a:r>
          </a:p>
          <a:p>
            <a:pPr lvl="1"/>
            <a:r>
              <a:rPr lang="en-US" dirty="0" smtClean="0"/>
              <a:t>SDHC: 4GB to 32GB</a:t>
            </a:r>
          </a:p>
          <a:p>
            <a:pPr lvl="1"/>
            <a:r>
              <a:rPr lang="en-US" dirty="0" smtClean="0"/>
              <a:t>SDXC: 64GB to 2TB</a:t>
            </a:r>
          </a:p>
          <a:p>
            <a:r>
              <a:rPr lang="en-US" dirty="0" smtClean="0"/>
              <a:t>Speed:</a:t>
            </a:r>
          </a:p>
          <a:p>
            <a:pPr lvl="1"/>
            <a:r>
              <a:rPr lang="en-US" dirty="0" smtClean="0"/>
              <a:t>Class 2: 2 MB/s</a:t>
            </a:r>
          </a:p>
          <a:p>
            <a:pPr lvl="1"/>
            <a:r>
              <a:rPr lang="is-IS" dirty="0" smtClean="0"/>
              <a:t>…</a:t>
            </a:r>
            <a:endParaRPr lang="en-US" dirty="0" smtClean="0"/>
          </a:p>
          <a:p>
            <a:pPr lvl="1"/>
            <a:r>
              <a:rPr lang="en-US" dirty="0" smtClean="0"/>
              <a:t>Class 10: 10MB/s</a:t>
            </a:r>
          </a:p>
          <a:p>
            <a:pPr lvl="1"/>
            <a:r>
              <a:rPr lang="en-US" dirty="0" smtClean="0"/>
              <a:t>UHS-I: 50-100 MB/s</a:t>
            </a:r>
          </a:p>
          <a:p>
            <a:pPr lvl="1"/>
            <a:r>
              <a:rPr lang="en-US" dirty="0" smtClean="0"/>
              <a:t>UHS-II: 150-300 MB/s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366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</a:t>
            </a:r>
            <a:endParaRPr lang="en-US" dirty="0"/>
          </a:p>
        </p:txBody>
      </p:sp>
      <p:pic>
        <p:nvPicPr>
          <p:cNvPr id="5" name="Content Placeholder 4" descr="Raw_vs_jpeg_how_many_shots_can_you_take_photography_cheat_sheet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817" r="-24817"/>
          <a:stretch>
            <a:fillRect/>
          </a:stretch>
        </p:blipFill>
        <p:spPr>
          <a:xfrm>
            <a:off x="457200" y="1294461"/>
            <a:ext cx="8229600" cy="5149201"/>
          </a:xfrm>
        </p:spPr>
      </p:pic>
      <p:sp>
        <p:nvSpPr>
          <p:cNvPr id="6" name="TextBox 5"/>
          <p:cNvSpPr txBox="1"/>
          <p:nvPr/>
        </p:nvSpPr>
        <p:spPr>
          <a:xfrm>
            <a:off x="3265203" y="6443662"/>
            <a:ext cx="2603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digitalcameraworld.com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1488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Tethering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Windows: Camera Control Pro (paid)</a:t>
            </a:r>
          </a:p>
          <a:p>
            <a:r>
              <a:rPr lang="en-US" dirty="0" smtClean="0"/>
              <a:t>Mac: Remote Camera Control (free)</a:t>
            </a:r>
          </a:p>
          <a:p>
            <a:r>
              <a:rPr lang="en-US" dirty="0" smtClean="0"/>
              <a:t>Linux: gphoto2 (open source)</a:t>
            </a:r>
            <a:endParaRPr lang="en-US" dirty="0"/>
          </a:p>
          <a:p>
            <a:r>
              <a:rPr lang="en-US" dirty="0" smtClean="0"/>
              <a:t>+ many, many others….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Live view on Mac</a:t>
            </a:r>
            <a:r>
              <a:rPr lang="en-US" dirty="0"/>
              <a:t>/Windows only! (at least for Nikon)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6739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conversions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Command line tools:</a:t>
            </a:r>
          </a:p>
          <a:p>
            <a:pPr lvl="1"/>
            <a:r>
              <a:rPr lang="en-US" dirty="0" smtClean="0"/>
              <a:t>Any OS: </a:t>
            </a:r>
            <a:r>
              <a:rPr lang="en-US" dirty="0" err="1" smtClean="0"/>
              <a:t>ffmpeg</a:t>
            </a:r>
            <a:endParaRPr lang="en-US" dirty="0" smtClean="0"/>
          </a:p>
          <a:p>
            <a:pPr lvl="1"/>
            <a:r>
              <a:rPr lang="en-US" dirty="0" smtClean="0"/>
              <a:t>Mac OSX: image </a:t>
            </a:r>
            <a:r>
              <a:rPr lang="en-US" dirty="0" err="1" smtClean="0"/>
              <a:t>magick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Graphical tools:</a:t>
            </a:r>
          </a:p>
          <a:p>
            <a:pPr lvl="1"/>
            <a:r>
              <a:rPr lang="en-US" dirty="0" smtClean="0"/>
              <a:t>Any OS: </a:t>
            </a:r>
            <a:r>
              <a:rPr lang="en-US" dirty="0" err="1" smtClean="0"/>
              <a:t>ImageJ</a:t>
            </a:r>
            <a:r>
              <a:rPr lang="en-US" dirty="0" smtClean="0"/>
              <a:t> (Fiji)</a:t>
            </a:r>
          </a:p>
          <a:p>
            <a:pPr lvl="1"/>
            <a:r>
              <a:rPr lang="en-US" dirty="0" smtClean="0"/>
              <a:t>Any OS: GIMP</a:t>
            </a:r>
          </a:p>
          <a:p>
            <a:pPr lvl="1"/>
            <a:r>
              <a:rPr lang="en-US" dirty="0" smtClean="0"/>
              <a:t>Complicated: Photoshop</a:t>
            </a:r>
          </a:p>
        </p:txBody>
      </p:sp>
    </p:spTree>
    <p:extLst>
      <p:ext uri="{BB962C8B-B14F-4D97-AF65-F5344CB8AC3E}">
        <p14:creationId xmlns:p14="http://schemas.microsoft.com/office/powerpoint/2010/main" val="1788465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Between image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Convert NEF to JPG: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ufraw</a:t>
            </a:r>
            <a:r>
              <a:rPr lang="en-US" dirty="0"/>
              <a:t>-batch *.</a:t>
            </a:r>
            <a:r>
              <a:rPr lang="en-US" dirty="0" err="1"/>
              <a:t>nef</a:t>
            </a:r>
            <a:r>
              <a:rPr lang="en-US" dirty="0"/>
              <a:t> --out-type=</a:t>
            </a:r>
            <a:r>
              <a:rPr lang="en-US" dirty="0" smtClean="0"/>
              <a:t>jpeg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Rotate </a:t>
            </a:r>
            <a:r>
              <a:rPr lang="en-US" dirty="0"/>
              <a:t>an image:</a:t>
            </a:r>
          </a:p>
          <a:p>
            <a:pPr marL="0" indent="0">
              <a:buNone/>
            </a:pPr>
            <a:r>
              <a:rPr lang="en-US" dirty="0" smtClean="0"/>
              <a:t>	convert </a:t>
            </a:r>
            <a:r>
              <a:rPr lang="en-US" dirty="0"/>
              <a:t>*.jpg -rotate 180 1%04d.jpg</a:t>
            </a:r>
          </a:p>
        </p:txBody>
      </p:sp>
    </p:spTree>
    <p:extLst>
      <p:ext uri="{BB962C8B-B14F-4D97-AF65-F5344CB8AC3E}">
        <p14:creationId xmlns:p14="http://schemas.microsoft.com/office/powerpoint/2010/main" val="1350088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to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Convert JPG to mp4: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avconv</a:t>
            </a:r>
            <a:r>
              <a:rPr lang="en-US" dirty="0" smtClean="0"/>
              <a:t> </a:t>
            </a:r>
            <a:r>
              <a:rPr lang="en-US" dirty="0"/>
              <a:t>-f image2 -</a:t>
            </a:r>
            <a:r>
              <a:rPr lang="en-US" dirty="0" err="1"/>
              <a:t>i</a:t>
            </a:r>
            <a:r>
              <a:rPr lang="en-US" dirty="0"/>
              <a:t> *.jpg -r 20 foo.mp4</a:t>
            </a:r>
          </a:p>
        </p:txBody>
      </p:sp>
    </p:spTree>
    <p:extLst>
      <p:ext uri="{BB962C8B-B14F-4D97-AF65-F5344CB8AC3E}">
        <p14:creationId xmlns:p14="http://schemas.microsoft.com/office/powerpoint/2010/main" val="31442075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to image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Convert movie to jpg: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avconv</a:t>
            </a:r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foo.mov</a:t>
            </a:r>
            <a:r>
              <a:rPr lang="en-US" dirty="0"/>
              <a:t> -</a:t>
            </a:r>
            <a:r>
              <a:rPr lang="en-US" dirty="0" err="1"/>
              <a:t>vsync</a:t>
            </a:r>
            <a:r>
              <a:rPr lang="en-US" dirty="0"/>
              <a:t> 1 -r 25 -an -y -</a:t>
            </a:r>
            <a:r>
              <a:rPr lang="en-US" dirty="0" err="1"/>
              <a:t>qscale</a:t>
            </a:r>
            <a:r>
              <a:rPr lang="en-US" dirty="0"/>
              <a:t> 1 out_%04d.jpg</a:t>
            </a:r>
          </a:p>
          <a:p>
            <a:pPr marL="0" indent="0">
              <a:buNone/>
            </a:pPr>
            <a:r>
              <a:rPr lang="en-US" dirty="0" smtClean="0"/>
              <a:t>	OR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ffmpeg</a:t>
            </a:r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video.mpg</a:t>
            </a:r>
            <a:r>
              <a:rPr lang="en-US" dirty="0"/>
              <a:t> </a:t>
            </a:r>
            <a:r>
              <a:rPr lang="en-US" dirty="0" err="1"/>
              <a:t>image%d.jpg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6659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Loading up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Matlab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imread</a:t>
            </a:r>
            <a:r>
              <a:rPr lang="en-US" dirty="0" smtClean="0"/>
              <a:t>(filename);</a:t>
            </a:r>
          </a:p>
          <a:p>
            <a:r>
              <a:rPr lang="en-US" dirty="0" smtClean="0"/>
              <a:t>Python:</a:t>
            </a:r>
          </a:p>
          <a:p>
            <a:pPr lvl="1"/>
            <a:r>
              <a:rPr lang="en-US" dirty="0" err="1" smtClean="0"/>
              <a:t>np.imread</a:t>
            </a:r>
            <a:r>
              <a:rPr lang="en-US" dirty="0" smtClean="0"/>
              <a:t>(filename)</a:t>
            </a:r>
          </a:p>
          <a:p>
            <a:pPr lvl="1"/>
            <a:r>
              <a:rPr lang="en-US" dirty="0" smtClean="0"/>
              <a:t>cv2.imread(filename)</a:t>
            </a:r>
          </a:p>
          <a:p>
            <a:pPr lvl="1"/>
            <a:r>
              <a:rPr lang="en-US" dirty="0" err="1" smtClean="0"/>
              <a:t>PIL.Image.open</a:t>
            </a:r>
            <a:r>
              <a:rPr lang="en-US" dirty="0" smtClean="0"/>
              <a:t>(filename)</a:t>
            </a:r>
          </a:p>
          <a:p>
            <a:r>
              <a:rPr lang="en-US" dirty="0" err="1" smtClean="0"/>
              <a:t>ImageJ</a:t>
            </a:r>
            <a:r>
              <a:rPr lang="en-US" dirty="0" smtClean="0"/>
              <a:t> (Fiji):</a:t>
            </a:r>
          </a:p>
          <a:p>
            <a:pPr lvl="1"/>
            <a:r>
              <a:rPr lang="en-US" dirty="0" smtClean="0"/>
              <a:t>File</a:t>
            </a:r>
            <a:r>
              <a:rPr lang="en-US" dirty="0"/>
              <a:t> </a:t>
            </a:r>
            <a:r>
              <a:rPr lang="en-US" dirty="0" smtClean="0"/>
              <a:t>-&gt; Open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097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4486</TotalTime>
  <Words>1040</Words>
  <Application>Microsoft Macintosh PowerPoint</Application>
  <PresentationFormat>On-screen Show (4:3)</PresentationFormat>
  <Paragraphs>343</Paragraphs>
  <Slides>66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8" baseType="lpstr">
      <vt:lpstr>Office Theme</vt:lpstr>
      <vt:lpstr>Equation</vt:lpstr>
      <vt:lpstr>Lights. Camera. Paper.</vt:lpstr>
      <vt:lpstr>So you have an experiment</vt:lpstr>
      <vt:lpstr>And you see something</vt:lpstr>
      <vt:lpstr>Now what?</vt:lpstr>
      <vt:lpstr>Step 1: Set the scene</vt:lpstr>
      <vt:lpstr>Tripods</vt:lpstr>
      <vt:lpstr>Step 2: Lighting</vt:lpstr>
      <vt:lpstr>High key lighting</vt:lpstr>
      <vt:lpstr>Low key lighting</vt:lpstr>
      <vt:lpstr>Point sources</vt:lpstr>
      <vt:lpstr>Point lighting</vt:lpstr>
      <vt:lpstr>Point lighting</vt:lpstr>
      <vt:lpstr>Diffuse lighting</vt:lpstr>
      <vt:lpstr>Light boxes</vt:lpstr>
      <vt:lpstr>Light boxes</vt:lpstr>
      <vt:lpstr>Diffuse lighting</vt:lpstr>
      <vt:lpstr>Transmission lighting</vt:lpstr>
      <vt:lpstr>Flashes</vt:lpstr>
      <vt:lpstr>Flickering</vt:lpstr>
      <vt:lpstr>Colour Temperature</vt:lpstr>
      <vt:lpstr>Colour Temperature</vt:lpstr>
      <vt:lpstr>Temperature</vt:lpstr>
      <vt:lpstr>Step 3: Picking a camera</vt:lpstr>
      <vt:lpstr>Wavelength</vt:lpstr>
      <vt:lpstr>Sensors</vt:lpstr>
      <vt:lpstr>Sensors</vt:lpstr>
      <vt:lpstr>Rolling or global shutters</vt:lpstr>
      <vt:lpstr>Optical cameras</vt:lpstr>
      <vt:lpstr>The DSLR</vt:lpstr>
      <vt:lpstr>Single lens reflex cameras</vt:lpstr>
      <vt:lpstr>Setting 1: ISO</vt:lpstr>
      <vt:lpstr>ISO</vt:lpstr>
      <vt:lpstr>ISO</vt:lpstr>
      <vt:lpstr>Setting 2: Focal length</vt:lpstr>
      <vt:lpstr>Focal length</vt:lpstr>
      <vt:lpstr>Setting 3: F-stop</vt:lpstr>
      <vt:lpstr>The pinhole effect</vt:lpstr>
      <vt:lpstr>F-stop and depth of field</vt:lpstr>
      <vt:lpstr>Setting 4: Shutter speed</vt:lpstr>
      <vt:lpstr>Setting 5: White balance</vt:lpstr>
      <vt:lpstr>Setting 6: Frame rate</vt:lpstr>
      <vt:lpstr>Typical frame rates</vt:lpstr>
      <vt:lpstr>Sensor size</vt:lpstr>
      <vt:lpstr>Step 4: Picking a lens</vt:lpstr>
      <vt:lpstr>Picking a lens: Mounts</vt:lpstr>
      <vt:lpstr>Picking a lens: Focal length</vt:lpstr>
      <vt:lpstr>Picking a lens: distortion</vt:lpstr>
      <vt:lpstr>Picking a lens: the complexity</vt:lpstr>
      <vt:lpstr>Shutter release</vt:lpstr>
      <vt:lpstr>Putting it all together</vt:lpstr>
      <vt:lpstr>Image formats</vt:lpstr>
      <vt:lpstr>RAW</vt:lpstr>
      <vt:lpstr>Tiff</vt:lpstr>
      <vt:lpstr>Jpeg</vt:lpstr>
      <vt:lpstr>Png</vt:lpstr>
      <vt:lpstr>Video formats</vt:lpstr>
      <vt:lpstr>RAW video</vt:lpstr>
      <vt:lpstr>Interlaced and progressive</vt:lpstr>
      <vt:lpstr>SD Cards</vt:lpstr>
      <vt:lpstr>Storage</vt:lpstr>
      <vt:lpstr>Tethering</vt:lpstr>
      <vt:lpstr>Common conversions</vt:lpstr>
      <vt:lpstr>Between image types</vt:lpstr>
      <vt:lpstr>Image to video</vt:lpstr>
      <vt:lpstr>Video to image</vt:lpstr>
      <vt:lpstr>Loading up images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Lights. Camera. Paper.</dc:title>
  <dc:creator>Benjy</dc:creator>
  <cp:lastModifiedBy>Benjy Marks</cp:lastModifiedBy>
  <cp:revision>59</cp:revision>
  <dcterms:created xsi:type="dcterms:W3CDTF">2014-11-10T20:31:36Z</dcterms:created>
  <dcterms:modified xsi:type="dcterms:W3CDTF">2016-04-04T00:53:09Z</dcterms:modified>
</cp:coreProperties>
</file>